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9"/>
  </p:notesMasterIdLst>
  <p:sldIdLst>
    <p:sldId id="261" r:id="rId5"/>
    <p:sldId id="263" r:id="rId6"/>
    <p:sldId id="264" r:id="rId7"/>
    <p:sldId id="265" r:id="rId8"/>
    <p:sldId id="272" r:id="rId9"/>
    <p:sldId id="282" r:id="rId10"/>
    <p:sldId id="316" r:id="rId11"/>
    <p:sldId id="283" r:id="rId12"/>
    <p:sldId id="284" r:id="rId13"/>
    <p:sldId id="292" r:id="rId14"/>
    <p:sldId id="285" r:id="rId15"/>
    <p:sldId id="276" r:id="rId16"/>
    <p:sldId id="317" r:id="rId17"/>
    <p:sldId id="303" r:id="rId18"/>
    <p:sldId id="302" r:id="rId19"/>
    <p:sldId id="304" r:id="rId20"/>
    <p:sldId id="286" r:id="rId21"/>
    <p:sldId id="267" r:id="rId22"/>
    <p:sldId id="268" r:id="rId23"/>
    <p:sldId id="270" r:id="rId24"/>
    <p:sldId id="299" r:id="rId25"/>
    <p:sldId id="269" r:id="rId26"/>
    <p:sldId id="274" r:id="rId27"/>
    <p:sldId id="273" r:id="rId28"/>
    <p:sldId id="275" r:id="rId29"/>
    <p:sldId id="277" r:id="rId30"/>
    <p:sldId id="318" r:id="rId31"/>
    <p:sldId id="297" r:id="rId32"/>
    <p:sldId id="271" r:id="rId33"/>
    <p:sldId id="289" r:id="rId34"/>
    <p:sldId id="296" r:id="rId35"/>
    <p:sldId id="279" r:id="rId36"/>
    <p:sldId id="281" r:id="rId37"/>
    <p:sldId id="290" r:id="rId38"/>
    <p:sldId id="291" r:id="rId39"/>
    <p:sldId id="295" r:id="rId40"/>
    <p:sldId id="293" r:id="rId41"/>
    <p:sldId id="294" r:id="rId42"/>
    <p:sldId id="266" r:id="rId43"/>
    <p:sldId id="280" r:id="rId44"/>
    <p:sldId id="327" r:id="rId45"/>
    <p:sldId id="332" r:id="rId46"/>
    <p:sldId id="319" r:id="rId47"/>
    <p:sldId id="323" r:id="rId48"/>
    <p:sldId id="326" r:id="rId49"/>
    <p:sldId id="320" r:id="rId50"/>
    <p:sldId id="324" r:id="rId51"/>
    <p:sldId id="331" r:id="rId52"/>
    <p:sldId id="330" r:id="rId53"/>
    <p:sldId id="329" r:id="rId54"/>
    <p:sldId id="325" r:id="rId55"/>
    <p:sldId id="328" r:id="rId56"/>
    <p:sldId id="322" r:id="rId57"/>
    <p:sldId id="321" r:id="rId58"/>
  </p:sldIdLst>
  <p:sldSz cx="12192000" cy="6858000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26522-49EB-4853-9BD6-4F1561BDEA73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0AEF71-F3FA-4A2E-8746-B5F7AB6FD62C}">
      <dgm:prSet phldrT="[Text]"/>
      <dgm:spPr/>
      <dgm:t>
        <a:bodyPr/>
        <a:lstStyle/>
        <a:p>
          <a:r>
            <a:rPr lang="en-US" dirty="0"/>
            <a:t>Call Light On</a:t>
          </a:r>
        </a:p>
      </dgm:t>
    </dgm:pt>
    <dgm:pt modelId="{E6342215-1216-4C66-86FD-7E9D70649B4E}" type="parTrans" cxnId="{13CBA093-C7D5-41CC-B724-E1F50A1D7FFF}">
      <dgm:prSet/>
      <dgm:spPr/>
      <dgm:t>
        <a:bodyPr/>
        <a:lstStyle/>
        <a:p>
          <a:endParaRPr lang="en-US"/>
        </a:p>
      </dgm:t>
    </dgm:pt>
    <dgm:pt modelId="{D98962B0-93E3-4FC8-816D-45783BA9BE26}" type="sibTrans" cxnId="{13CBA093-C7D5-41CC-B724-E1F50A1D7FFF}">
      <dgm:prSet/>
      <dgm:spPr/>
      <dgm:t>
        <a:bodyPr/>
        <a:lstStyle/>
        <a:p>
          <a:endParaRPr lang="en-US"/>
        </a:p>
      </dgm:t>
    </dgm:pt>
    <dgm:pt modelId="{5742E671-7AC0-4088-9D8F-BC1FC565C606}">
      <dgm:prSet phldrT="[Text]"/>
      <dgm:spPr/>
      <dgm:t>
        <a:bodyPr/>
        <a:lstStyle/>
        <a:p>
          <a:r>
            <a:rPr lang="en-US" dirty="0"/>
            <a:t>Passerby Responds</a:t>
          </a:r>
        </a:p>
      </dgm:t>
    </dgm:pt>
    <dgm:pt modelId="{4B056918-BC1C-4DDA-B509-63D42485022A}" type="parTrans" cxnId="{8C732B81-D801-407A-B0E1-A6216ED253D0}">
      <dgm:prSet/>
      <dgm:spPr/>
      <dgm:t>
        <a:bodyPr/>
        <a:lstStyle/>
        <a:p>
          <a:endParaRPr lang="en-US"/>
        </a:p>
      </dgm:t>
    </dgm:pt>
    <dgm:pt modelId="{C257DAC7-9664-47E2-86D8-9C0DDDD391B4}" type="sibTrans" cxnId="{8C732B81-D801-407A-B0E1-A6216ED253D0}">
      <dgm:prSet/>
      <dgm:spPr/>
      <dgm:t>
        <a:bodyPr/>
        <a:lstStyle/>
        <a:p>
          <a:endParaRPr lang="en-US"/>
        </a:p>
      </dgm:t>
    </dgm:pt>
    <dgm:pt modelId="{FC6DDE20-2B3C-4C3D-AED9-41FDDEC6D0C8}">
      <dgm:prSet phldrT="[Text]"/>
      <dgm:spPr/>
      <dgm:t>
        <a:bodyPr/>
        <a:lstStyle/>
        <a:p>
          <a:r>
            <a:rPr lang="en-US" dirty="0"/>
            <a:t>Addresses Needs</a:t>
          </a:r>
        </a:p>
      </dgm:t>
    </dgm:pt>
    <dgm:pt modelId="{433E8C92-9E5A-4C5C-925C-45CE13044F49}" type="parTrans" cxnId="{83019278-F9A3-496A-A9A2-EAB29460E8CE}">
      <dgm:prSet/>
      <dgm:spPr/>
      <dgm:t>
        <a:bodyPr/>
        <a:lstStyle/>
        <a:p>
          <a:endParaRPr lang="en-US"/>
        </a:p>
      </dgm:t>
    </dgm:pt>
    <dgm:pt modelId="{9E91ED64-1961-4779-AFDE-A353028CBD32}" type="sibTrans" cxnId="{83019278-F9A3-496A-A9A2-EAB29460E8CE}">
      <dgm:prSet/>
      <dgm:spPr/>
      <dgm:t>
        <a:bodyPr/>
        <a:lstStyle/>
        <a:p>
          <a:endParaRPr lang="en-US"/>
        </a:p>
      </dgm:t>
    </dgm:pt>
    <dgm:pt modelId="{6C03AF43-6EF4-4949-B85D-951B5050C697}">
      <dgm:prSet/>
      <dgm:spPr/>
      <dgm:t>
        <a:bodyPr/>
        <a:lstStyle/>
        <a:p>
          <a:r>
            <a:rPr lang="en-US" dirty="0"/>
            <a:t>Needs Met?</a:t>
          </a:r>
        </a:p>
      </dgm:t>
    </dgm:pt>
    <dgm:pt modelId="{CBDFFFEB-7235-4854-B1C0-D47F67E80AB7}" type="parTrans" cxnId="{C93DBFE8-3331-4971-9F60-7C6CBC10E824}">
      <dgm:prSet/>
      <dgm:spPr/>
      <dgm:t>
        <a:bodyPr/>
        <a:lstStyle/>
        <a:p>
          <a:endParaRPr lang="en-US"/>
        </a:p>
      </dgm:t>
    </dgm:pt>
    <dgm:pt modelId="{30DE2A3E-9696-40DE-9380-EDBD6FCEE77A}" type="sibTrans" cxnId="{C93DBFE8-3331-4971-9F60-7C6CBC10E824}">
      <dgm:prSet/>
      <dgm:spPr/>
      <dgm:t>
        <a:bodyPr/>
        <a:lstStyle/>
        <a:p>
          <a:endParaRPr lang="en-US"/>
        </a:p>
      </dgm:t>
    </dgm:pt>
    <dgm:pt modelId="{6B4410CD-1B04-49DE-BE07-D7F284E87E89}">
      <dgm:prSet/>
      <dgm:spPr/>
      <dgm:t>
        <a:bodyPr/>
        <a:lstStyle/>
        <a:p>
          <a:r>
            <a:rPr lang="en-US" dirty="0"/>
            <a:t>YES!!</a:t>
          </a:r>
        </a:p>
        <a:p>
          <a:r>
            <a:rPr lang="en-US" dirty="0"/>
            <a:t> Stop Here</a:t>
          </a:r>
        </a:p>
      </dgm:t>
    </dgm:pt>
    <dgm:pt modelId="{75B18D5E-C1DB-43EB-B4F0-59D04075DF15}" type="parTrans" cxnId="{9EA4B7D4-4CA0-4EF9-A92A-9C9AD9D569E0}">
      <dgm:prSet/>
      <dgm:spPr/>
      <dgm:t>
        <a:bodyPr/>
        <a:lstStyle/>
        <a:p>
          <a:endParaRPr lang="en-US"/>
        </a:p>
      </dgm:t>
    </dgm:pt>
    <dgm:pt modelId="{7E28428D-60BD-4CA7-8BC9-3F08335955FF}" type="sibTrans" cxnId="{9EA4B7D4-4CA0-4EF9-A92A-9C9AD9D569E0}">
      <dgm:prSet/>
      <dgm:spPr/>
      <dgm:t>
        <a:bodyPr/>
        <a:lstStyle/>
        <a:p>
          <a:endParaRPr lang="en-US"/>
        </a:p>
      </dgm:t>
    </dgm:pt>
    <dgm:pt modelId="{9DA33797-834B-4BEF-804C-932D4CDA8FCA}">
      <dgm:prSet/>
      <dgm:spPr/>
      <dgm:t>
        <a:bodyPr/>
        <a:lstStyle/>
        <a:p>
          <a:r>
            <a:rPr lang="en-US" dirty="0"/>
            <a:t>If NO…</a:t>
          </a:r>
        </a:p>
      </dgm:t>
    </dgm:pt>
    <dgm:pt modelId="{EFF72EBE-B735-489A-B1D6-220A7154CA6B}" type="parTrans" cxnId="{2B8B7E39-4A71-401E-8BAD-9CDEA58F70C6}">
      <dgm:prSet/>
      <dgm:spPr/>
      <dgm:t>
        <a:bodyPr/>
        <a:lstStyle/>
        <a:p>
          <a:endParaRPr lang="en-US"/>
        </a:p>
      </dgm:t>
    </dgm:pt>
    <dgm:pt modelId="{3EAD44D1-D57F-49F6-B6EC-C29487A1AECD}" type="sibTrans" cxnId="{2B8B7E39-4A71-401E-8BAD-9CDEA58F70C6}">
      <dgm:prSet/>
      <dgm:spPr/>
      <dgm:t>
        <a:bodyPr/>
        <a:lstStyle/>
        <a:p>
          <a:endParaRPr lang="en-US"/>
        </a:p>
      </dgm:t>
    </dgm:pt>
    <dgm:pt modelId="{12DC2560-C3AA-49E9-B284-A78D4189B57D}">
      <dgm:prSet/>
      <dgm:spPr/>
      <dgm:t>
        <a:bodyPr/>
        <a:lstStyle/>
        <a:p>
          <a:r>
            <a:rPr lang="en-US" dirty="0"/>
            <a:t>Delegates to Appropriate Staff</a:t>
          </a:r>
        </a:p>
      </dgm:t>
    </dgm:pt>
    <dgm:pt modelId="{F8831F2C-3767-4830-BC0D-5968FC985C3A}" type="parTrans" cxnId="{7FE8F1A4-DC62-4395-96B6-1B808F921D24}">
      <dgm:prSet/>
      <dgm:spPr/>
      <dgm:t>
        <a:bodyPr/>
        <a:lstStyle/>
        <a:p>
          <a:endParaRPr lang="en-US"/>
        </a:p>
      </dgm:t>
    </dgm:pt>
    <dgm:pt modelId="{7DB21D11-5D3D-424A-9599-0C7201C23C3B}" type="sibTrans" cxnId="{7FE8F1A4-DC62-4395-96B6-1B808F921D24}">
      <dgm:prSet/>
      <dgm:spPr/>
      <dgm:t>
        <a:bodyPr/>
        <a:lstStyle/>
        <a:p>
          <a:endParaRPr lang="en-US"/>
        </a:p>
      </dgm:t>
    </dgm:pt>
    <dgm:pt modelId="{AD2C2E9E-5D7E-467A-8FAD-E1263C5BD252}">
      <dgm:prSet/>
      <dgm:spPr/>
      <dgm:t>
        <a:bodyPr/>
        <a:lstStyle/>
        <a:p>
          <a:r>
            <a:rPr lang="en-US" dirty="0"/>
            <a:t>Addresses Needs</a:t>
          </a:r>
        </a:p>
      </dgm:t>
    </dgm:pt>
    <dgm:pt modelId="{45DB4FE6-A7D5-436A-9185-397DD3512876}" type="parTrans" cxnId="{E9DB927A-130C-46DA-87F6-628EE8F6718E}">
      <dgm:prSet/>
      <dgm:spPr/>
      <dgm:t>
        <a:bodyPr/>
        <a:lstStyle/>
        <a:p>
          <a:endParaRPr lang="en-US"/>
        </a:p>
      </dgm:t>
    </dgm:pt>
    <dgm:pt modelId="{024726D9-4C33-40C5-BDDD-FBEF03B6076D}" type="sibTrans" cxnId="{E9DB927A-130C-46DA-87F6-628EE8F6718E}">
      <dgm:prSet/>
      <dgm:spPr/>
      <dgm:t>
        <a:bodyPr/>
        <a:lstStyle/>
        <a:p>
          <a:endParaRPr lang="en-US"/>
        </a:p>
      </dgm:t>
    </dgm:pt>
    <dgm:pt modelId="{2A8DCE46-CA32-466C-9506-005D7AFD37AB}">
      <dgm:prSet/>
      <dgm:spPr/>
      <dgm:t>
        <a:bodyPr/>
        <a:lstStyle/>
        <a:p>
          <a:r>
            <a:rPr lang="en-US" dirty="0"/>
            <a:t>Needs Met!</a:t>
          </a:r>
        </a:p>
      </dgm:t>
    </dgm:pt>
    <dgm:pt modelId="{B39DACB0-325A-43E7-8802-060C3C948015}" type="parTrans" cxnId="{6188D377-C5FC-45DD-AA7D-8E9D24B17D59}">
      <dgm:prSet/>
      <dgm:spPr/>
      <dgm:t>
        <a:bodyPr/>
        <a:lstStyle/>
        <a:p>
          <a:endParaRPr lang="en-US"/>
        </a:p>
      </dgm:t>
    </dgm:pt>
    <dgm:pt modelId="{5F2AB404-239F-4DF3-91DF-50EAF6FE8020}" type="sibTrans" cxnId="{6188D377-C5FC-45DD-AA7D-8E9D24B17D59}">
      <dgm:prSet/>
      <dgm:spPr/>
      <dgm:t>
        <a:bodyPr/>
        <a:lstStyle/>
        <a:p>
          <a:endParaRPr lang="en-US"/>
        </a:p>
      </dgm:t>
    </dgm:pt>
    <dgm:pt modelId="{C73F932F-35CE-4186-A416-37BAF407BE78}" type="pres">
      <dgm:prSet presAssocID="{05026522-49EB-4853-9BD6-4F1561BDEA73}" presName="Name0" presStyleCnt="0">
        <dgm:presLayoutVars>
          <dgm:dir/>
          <dgm:resizeHandles val="exact"/>
        </dgm:presLayoutVars>
      </dgm:prSet>
      <dgm:spPr/>
    </dgm:pt>
    <dgm:pt modelId="{266C63C3-4004-403C-B26F-CFA096851AB1}" type="pres">
      <dgm:prSet presAssocID="{300AEF71-F3FA-4A2E-8746-B5F7AB6FD62C}" presName="node" presStyleLbl="node1" presStyleIdx="0" presStyleCnt="9">
        <dgm:presLayoutVars>
          <dgm:bulletEnabled val="1"/>
        </dgm:presLayoutVars>
      </dgm:prSet>
      <dgm:spPr/>
    </dgm:pt>
    <dgm:pt modelId="{5D956E4B-9EDE-40FF-B6E9-6C1C5AD2E404}" type="pres">
      <dgm:prSet presAssocID="{D98962B0-93E3-4FC8-816D-45783BA9BE26}" presName="sibTrans" presStyleLbl="sibTrans1D1" presStyleIdx="0" presStyleCnt="8"/>
      <dgm:spPr/>
    </dgm:pt>
    <dgm:pt modelId="{97448B3C-CADC-4341-A778-3479E6CBF0AC}" type="pres">
      <dgm:prSet presAssocID="{D98962B0-93E3-4FC8-816D-45783BA9BE26}" presName="connectorText" presStyleLbl="sibTrans1D1" presStyleIdx="0" presStyleCnt="8"/>
      <dgm:spPr/>
    </dgm:pt>
    <dgm:pt modelId="{5E4A73B8-7622-4A19-91E3-EF61D88126DB}" type="pres">
      <dgm:prSet presAssocID="{5742E671-7AC0-4088-9D8F-BC1FC565C606}" presName="node" presStyleLbl="node1" presStyleIdx="1" presStyleCnt="9">
        <dgm:presLayoutVars>
          <dgm:bulletEnabled val="1"/>
        </dgm:presLayoutVars>
      </dgm:prSet>
      <dgm:spPr/>
    </dgm:pt>
    <dgm:pt modelId="{3302BB3F-790D-4213-85FA-A73DCBA716B1}" type="pres">
      <dgm:prSet presAssocID="{C257DAC7-9664-47E2-86D8-9C0DDDD391B4}" presName="sibTrans" presStyleLbl="sibTrans1D1" presStyleIdx="1" presStyleCnt="8"/>
      <dgm:spPr/>
    </dgm:pt>
    <dgm:pt modelId="{0D740DB6-F5AC-43EE-99AB-4FBA7D25551C}" type="pres">
      <dgm:prSet presAssocID="{C257DAC7-9664-47E2-86D8-9C0DDDD391B4}" presName="connectorText" presStyleLbl="sibTrans1D1" presStyleIdx="1" presStyleCnt="8"/>
      <dgm:spPr/>
    </dgm:pt>
    <dgm:pt modelId="{03AC3CBF-BF94-428E-A92B-63DF55007A65}" type="pres">
      <dgm:prSet presAssocID="{FC6DDE20-2B3C-4C3D-AED9-41FDDEC6D0C8}" presName="node" presStyleLbl="node1" presStyleIdx="2" presStyleCnt="9">
        <dgm:presLayoutVars>
          <dgm:bulletEnabled val="1"/>
        </dgm:presLayoutVars>
      </dgm:prSet>
      <dgm:spPr/>
    </dgm:pt>
    <dgm:pt modelId="{47EA0E12-4FD6-4EC2-B477-6BBECDF6849C}" type="pres">
      <dgm:prSet presAssocID="{9E91ED64-1961-4779-AFDE-A353028CBD32}" presName="sibTrans" presStyleLbl="sibTrans1D1" presStyleIdx="2" presStyleCnt="8"/>
      <dgm:spPr/>
    </dgm:pt>
    <dgm:pt modelId="{72170FE7-3DE7-4FA2-BF42-5BBE2C6A4F04}" type="pres">
      <dgm:prSet presAssocID="{9E91ED64-1961-4779-AFDE-A353028CBD32}" presName="connectorText" presStyleLbl="sibTrans1D1" presStyleIdx="2" presStyleCnt="8"/>
      <dgm:spPr/>
    </dgm:pt>
    <dgm:pt modelId="{A315449C-5C6B-4B88-87E4-0035AF2B5E03}" type="pres">
      <dgm:prSet presAssocID="{6C03AF43-6EF4-4949-B85D-951B5050C697}" presName="node" presStyleLbl="node1" presStyleIdx="3" presStyleCnt="9">
        <dgm:presLayoutVars>
          <dgm:bulletEnabled val="1"/>
        </dgm:presLayoutVars>
      </dgm:prSet>
      <dgm:spPr/>
    </dgm:pt>
    <dgm:pt modelId="{A648C080-82E3-4EB7-861E-88184C6D1BF2}" type="pres">
      <dgm:prSet presAssocID="{30DE2A3E-9696-40DE-9380-EDBD6FCEE77A}" presName="sibTrans" presStyleLbl="sibTrans1D1" presStyleIdx="3" presStyleCnt="8"/>
      <dgm:spPr/>
    </dgm:pt>
    <dgm:pt modelId="{B1DCD0FC-CCBA-4671-A428-F16555E81D8C}" type="pres">
      <dgm:prSet presAssocID="{30DE2A3E-9696-40DE-9380-EDBD6FCEE77A}" presName="connectorText" presStyleLbl="sibTrans1D1" presStyleIdx="3" presStyleCnt="8"/>
      <dgm:spPr/>
    </dgm:pt>
    <dgm:pt modelId="{D50C0897-91D4-46B1-93A2-D43A8B2BE4D8}" type="pres">
      <dgm:prSet presAssocID="{6B4410CD-1B04-49DE-BE07-D7F284E87E89}" presName="node" presStyleLbl="node1" presStyleIdx="4" presStyleCnt="9">
        <dgm:presLayoutVars>
          <dgm:bulletEnabled val="1"/>
        </dgm:presLayoutVars>
      </dgm:prSet>
      <dgm:spPr/>
    </dgm:pt>
    <dgm:pt modelId="{CB10C83E-C367-4253-B40D-26337D9695FC}" type="pres">
      <dgm:prSet presAssocID="{7E28428D-60BD-4CA7-8BC9-3F08335955FF}" presName="sibTrans" presStyleLbl="sibTrans1D1" presStyleIdx="4" presStyleCnt="8"/>
      <dgm:spPr/>
    </dgm:pt>
    <dgm:pt modelId="{F0C13B15-63C5-4F8F-AD53-3B160BC00B66}" type="pres">
      <dgm:prSet presAssocID="{7E28428D-60BD-4CA7-8BC9-3F08335955FF}" presName="connectorText" presStyleLbl="sibTrans1D1" presStyleIdx="4" presStyleCnt="8"/>
      <dgm:spPr/>
    </dgm:pt>
    <dgm:pt modelId="{53E88CC6-8E80-4318-BABC-3A4258BA190D}" type="pres">
      <dgm:prSet presAssocID="{9DA33797-834B-4BEF-804C-932D4CDA8FCA}" presName="node" presStyleLbl="node1" presStyleIdx="5" presStyleCnt="9">
        <dgm:presLayoutVars>
          <dgm:bulletEnabled val="1"/>
        </dgm:presLayoutVars>
      </dgm:prSet>
      <dgm:spPr/>
    </dgm:pt>
    <dgm:pt modelId="{5555C527-E918-424A-8F00-61E7D59C3996}" type="pres">
      <dgm:prSet presAssocID="{3EAD44D1-D57F-49F6-B6EC-C29487A1AECD}" presName="sibTrans" presStyleLbl="sibTrans1D1" presStyleIdx="5" presStyleCnt="8"/>
      <dgm:spPr/>
    </dgm:pt>
    <dgm:pt modelId="{F86FDC09-0429-44DA-A870-D83041223B41}" type="pres">
      <dgm:prSet presAssocID="{3EAD44D1-D57F-49F6-B6EC-C29487A1AECD}" presName="connectorText" presStyleLbl="sibTrans1D1" presStyleIdx="5" presStyleCnt="8"/>
      <dgm:spPr/>
    </dgm:pt>
    <dgm:pt modelId="{DD104517-B1EC-4A7D-8266-E32DFDE56E0A}" type="pres">
      <dgm:prSet presAssocID="{12DC2560-C3AA-49E9-B284-A78D4189B57D}" presName="node" presStyleLbl="node1" presStyleIdx="6" presStyleCnt="9">
        <dgm:presLayoutVars>
          <dgm:bulletEnabled val="1"/>
        </dgm:presLayoutVars>
      </dgm:prSet>
      <dgm:spPr/>
    </dgm:pt>
    <dgm:pt modelId="{F7AEF6C2-886A-4B68-BA5C-25849E66CA66}" type="pres">
      <dgm:prSet presAssocID="{7DB21D11-5D3D-424A-9599-0C7201C23C3B}" presName="sibTrans" presStyleLbl="sibTrans1D1" presStyleIdx="6" presStyleCnt="8"/>
      <dgm:spPr/>
    </dgm:pt>
    <dgm:pt modelId="{C12BA36E-AB13-4DEF-83E1-3D610F36CEE8}" type="pres">
      <dgm:prSet presAssocID="{7DB21D11-5D3D-424A-9599-0C7201C23C3B}" presName="connectorText" presStyleLbl="sibTrans1D1" presStyleIdx="6" presStyleCnt="8"/>
      <dgm:spPr/>
    </dgm:pt>
    <dgm:pt modelId="{A57F4E18-6B5A-41B2-9A45-B2C5EF00B459}" type="pres">
      <dgm:prSet presAssocID="{AD2C2E9E-5D7E-467A-8FAD-E1263C5BD252}" presName="node" presStyleLbl="node1" presStyleIdx="7" presStyleCnt="9">
        <dgm:presLayoutVars>
          <dgm:bulletEnabled val="1"/>
        </dgm:presLayoutVars>
      </dgm:prSet>
      <dgm:spPr/>
    </dgm:pt>
    <dgm:pt modelId="{4293D2AA-E5CA-45F8-83D3-A87216B80C03}" type="pres">
      <dgm:prSet presAssocID="{024726D9-4C33-40C5-BDDD-FBEF03B6076D}" presName="sibTrans" presStyleLbl="sibTrans1D1" presStyleIdx="7" presStyleCnt="8"/>
      <dgm:spPr/>
    </dgm:pt>
    <dgm:pt modelId="{72DE0948-9A25-4A97-ACCC-9182AF7894E3}" type="pres">
      <dgm:prSet presAssocID="{024726D9-4C33-40C5-BDDD-FBEF03B6076D}" presName="connectorText" presStyleLbl="sibTrans1D1" presStyleIdx="7" presStyleCnt="8"/>
      <dgm:spPr/>
    </dgm:pt>
    <dgm:pt modelId="{16653FBA-39AD-442D-A6B8-0674D9BF9BAE}" type="pres">
      <dgm:prSet presAssocID="{2A8DCE46-CA32-466C-9506-005D7AFD37AB}" presName="node" presStyleLbl="node1" presStyleIdx="8" presStyleCnt="9">
        <dgm:presLayoutVars>
          <dgm:bulletEnabled val="1"/>
        </dgm:presLayoutVars>
      </dgm:prSet>
      <dgm:spPr/>
    </dgm:pt>
  </dgm:ptLst>
  <dgm:cxnLst>
    <dgm:cxn modelId="{6DACD30F-42FA-47DE-B821-4D11ED3BAC68}" type="presOf" srcId="{9E91ED64-1961-4779-AFDE-A353028CBD32}" destId="{72170FE7-3DE7-4FA2-BF42-5BBE2C6A4F04}" srcOrd="1" destOrd="0" presId="urn:microsoft.com/office/officeart/2005/8/layout/bProcess3"/>
    <dgm:cxn modelId="{6363A21D-9E1D-4AAA-8944-5481A5974CD6}" type="presOf" srcId="{12DC2560-C3AA-49E9-B284-A78D4189B57D}" destId="{DD104517-B1EC-4A7D-8266-E32DFDE56E0A}" srcOrd="0" destOrd="0" presId="urn:microsoft.com/office/officeart/2005/8/layout/bProcess3"/>
    <dgm:cxn modelId="{4FA0DB23-1172-4FB5-B38C-1626F765B51B}" type="presOf" srcId="{C257DAC7-9664-47E2-86D8-9C0DDDD391B4}" destId="{3302BB3F-790D-4213-85FA-A73DCBA716B1}" srcOrd="0" destOrd="0" presId="urn:microsoft.com/office/officeart/2005/8/layout/bProcess3"/>
    <dgm:cxn modelId="{C5115B2C-B87D-4BC9-A6D7-68BCC00DE1AD}" type="presOf" srcId="{3EAD44D1-D57F-49F6-B6EC-C29487A1AECD}" destId="{F86FDC09-0429-44DA-A870-D83041223B41}" srcOrd="1" destOrd="0" presId="urn:microsoft.com/office/officeart/2005/8/layout/bProcess3"/>
    <dgm:cxn modelId="{CDD82031-B7D3-4D6E-814C-13DF3C421C8D}" type="presOf" srcId="{300AEF71-F3FA-4A2E-8746-B5F7AB6FD62C}" destId="{266C63C3-4004-403C-B26F-CFA096851AB1}" srcOrd="0" destOrd="0" presId="urn:microsoft.com/office/officeart/2005/8/layout/bProcess3"/>
    <dgm:cxn modelId="{2B8B7E39-4A71-401E-8BAD-9CDEA58F70C6}" srcId="{05026522-49EB-4853-9BD6-4F1561BDEA73}" destId="{9DA33797-834B-4BEF-804C-932D4CDA8FCA}" srcOrd="5" destOrd="0" parTransId="{EFF72EBE-B735-489A-B1D6-220A7154CA6B}" sibTransId="{3EAD44D1-D57F-49F6-B6EC-C29487A1AECD}"/>
    <dgm:cxn modelId="{8DAC3361-3FB2-46DE-86A2-65169348F15E}" type="presOf" srcId="{7E28428D-60BD-4CA7-8BC9-3F08335955FF}" destId="{CB10C83E-C367-4253-B40D-26337D9695FC}" srcOrd="0" destOrd="0" presId="urn:microsoft.com/office/officeart/2005/8/layout/bProcess3"/>
    <dgm:cxn modelId="{1368AB46-2BB4-4CA6-AA95-D11985EF72A9}" type="presOf" srcId="{D98962B0-93E3-4FC8-816D-45783BA9BE26}" destId="{5D956E4B-9EDE-40FF-B6E9-6C1C5AD2E404}" srcOrd="0" destOrd="0" presId="urn:microsoft.com/office/officeart/2005/8/layout/bProcess3"/>
    <dgm:cxn modelId="{5F00F767-A61F-4161-BAA9-E0DD3703FFEC}" type="presOf" srcId="{6B4410CD-1B04-49DE-BE07-D7F284E87E89}" destId="{D50C0897-91D4-46B1-93A2-D43A8B2BE4D8}" srcOrd="0" destOrd="0" presId="urn:microsoft.com/office/officeart/2005/8/layout/bProcess3"/>
    <dgm:cxn modelId="{1A77286F-59AC-4A16-8F8C-C5019C3998BE}" type="presOf" srcId="{7DB21D11-5D3D-424A-9599-0C7201C23C3B}" destId="{C12BA36E-AB13-4DEF-83E1-3D610F36CEE8}" srcOrd="1" destOrd="0" presId="urn:microsoft.com/office/officeart/2005/8/layout/bProcess3"/>
    <dgm:cxn modelId="{87D06670-1DDC-4017-A560-F54715A9A142}" type="presOf" srcId="{AD2C2E9E-5D7E-467A-8FAD-E1263C5BD252}" destId="{A57F4E18-6B5A-41B2-9A45-B2C5EF00B459}" srcOrd="0" destOrd="0" presId="urn:microsoft.com/office/officeart/2005/8/layout/bProcess3"/>
    <dgm:cxn modelId="{A144C350-630A-4928-87EB-766D2EE981D0}" type="presOf" srcId="{2A8DCE46-CA32-466C-9506-005D7AFD37AB}" destId="{16653FBA-39AD-442D-A6B8-0674D9BF9BAE}" srcOrd="0" destOrd="0" presId="urn:microsoft.com/office/officeart/2005/8/layout/bProcess3"/>
    <dgm:cxn modelId="{6188D377-C5FC-45DD-AA7D-8E9D24B17D59}" srcId="{05026522-49EB-4853-9BD6-4F1561BDEA73}" destId="{2A8DCE46-CA32-466C-9506-005D7AFD37AB}" srcOrd="8" destOrd="0" parTransId="{B39DACB0-325A-43E7-8802-060C3C948015}" sibTransId="{5F2AB404-239F-4DF3-91DF-50EAF6FE8020}"/>
    <dgm:cxn modelId="{83019278-F9A3-496A-A9A2-EAB29460E8CE}" srcId="{05026522-49EB-4853-9BD6-4F1561BDEA73}" destId="{FC6DDE20-2B3C-4C3D-AED9-41FDDEC6D0C8}" srcOrd="2" destOrd="0" parTransId="{433E8C92-9E5A-4C5C-925C-45CE13044F49}" sibTransId="{9E91ED64-1961-4779-AFDE-A353028CBD32}"/>
    <dgm:cxn modelId="{E9DB927A-130C-46DA-87F6-628EE8F6718E}" srcId="{05026522-49EB-4853-9BD6-4F1561BDEA73}" destId="{AD2C2E9E-5D7E-467A-8FAD-E1263C5BD252}" srcOrd="7" destOrd="0" parTransId="{45DB4FE6-A7D5-436A-9185-397DD3512876}" sibTransId="{024726D9-4C33-40C5-BDDD-FBEF03B6076D}"/>
    <dgm:cxn modelId="{C8EBA55A-3E79-4B62-BD61-35664439869E}" type="presOf" srcId="{D98962B0-93E3-4FC8-816D-45783BA9BE26}" destId="{97448B3C-CADC-4341-A778-3479E6CBF0AC}" srcOrd="1" destOrd="0" presId="urn:microsoft.com/office/officeart/2005/8/layout/bProcess3"/>
    <dgm:cxn modelId="{8C732B81-D801-407A-B0E1-A6216ED253D0}" srcId="{05026522-49EB-4853-9BD6-4F1561BDEA73}" destId="{5742E671-7AC0-4088-9D8F-BC1FC565C606}" srcOrd="1" destOrd="0" parTransId="{4B056918-BC1C-4DDA-B509-63D42485022A}" sibTransId="{C257DAC7-9664-47E2-86D8-9C0DDDD391B4}"/>
    <dgm:cxn modelId="{02463C8A-717D-404D-AB8F-7C33127A19DB}" type="presOf" srcId="{3EAD44D1-D57F-49F6-B6EC-C29487A1AECD}" destId="{5555C527-E918-424A-8F00-61E7D59C3996}" srcOrd="0" destOrd="0" presId="urn:microsoft.com/office/officeart/2005/8/layout/bProcess3"/>
    <dgm:cxn modelId="{7A61D78F-8F36-4D95-A185-1EFECB56A233}" type="presOf" srcId="{024726D9-4C33-40C5-BDDD-FBEF03B6076D}" destId="{72DE0948-9A25-4A97-ACCC-9182AF7894E3}" srcOrd="1" destOrd="0" presId="urn:microsoft.com/office/officeart/2005/8/layout/bProcess3"/>
    <dgm:cxn modelId="{797B4791-69D5-405D-85B3-CF055EE72659}" type="presOf" srcId="{C257DAC7-9664-47E2-86D8-9C0DDDD391B4}" destId="{0D740DB6-F5AC-43EE-99AB-4FBA7D25551C}" srcOrd="1" destOrd="0" presId="urn:microsoft.com/office/officeart/2005/8/layout/bProcess3"/>
    <dgm:cxn modelId="{13CBA093-C7D5-41CC-B724-E1F50A1D7FFF}" srcId="{05026522-49EB-4853-9BD6-4F1561BDEA73}" destId="{300AEF71-F3FA-4A2E-8746-B5F7AB6FD62C}" srcOrd="0" destOrd="0" parTransId="{E6342215-1216-4C66-86FD-7E9D70649B4E}" sibTransId="{D98962B0-93E3-4FC8-816D-45783BA9BE26}"/>
    <dgm:cxn modelId="{E294189E-49A1-4BDF-969E-71F5C6F8EFF8}" type="presOf" srcId="{6C03AF43-6EF4-4949-B85D-951B5050C697}" destId="{A315449C-5C6B-4B88-87E4-0035AF2B5E03}" srcOrd="0" destOrd="0" presId="urn:microsoft.com/office/officeart/2005/8/layout/bProcess3"/>
    <dgm:cxn modelId="{7FE8F1A4-DC62-4395-96B6-1B808F921D24}" srcId="{05026522-49EB-4853-9BD6-4F1561BDEA73}" destId="{12DC2560-C3AA-49E9-B284-A78D4189B57D}" srcOrd="6" destOrd="0" parTransId="{F8831F2C-3767-4830-BC0D-5968FC985C3A}" sibTransId="{7DB21D11-5D3D-424A-9599-0C7201C23C3B}"/>
    <dgm:cxn modelId="{B35AE6AF-6382-46F5-AA0F-A25109308C2C}" type="presOf" srcId="{9DA33797-834B-4BEF-804C-932D4CDA8FCA}" destId="{53E88CC6-8E80-4318-BABC-3A4258BA190D}" srcOrd="0" destOrd="0" presId="urn:microsoft.com/office/officeart/2005/8/layout/bProcess3"/>
    <dgm:cxn modelId="{F11F84B2-9706-43DB-B43C-AE57EE6C7020}" type="presOf" srcId="{30DE2A3E-9696-40DE-9380-EDBD6FCEE77A}" destId="{B1DCD0FC-CCBA-4671-A428-F16555E81D8C}" srcOrd="1" destOrd="0" presId="urn:microsoft.com/office/officeart/2005/8/layout/bProcess3"/>
    <dgm:cxn modelId="{7DF0CFB6-533D-4866-9A42-22A796098955}" type="presOf" srcId="{5742E671-7AC0-4088-9D8F-BC1FC565C606}" destId="{5E4A73B8-7622-4A19-91E3-EF61D88126DB}" srcOrd="0" destOrd="0" presId="urn:microsoft.com/office/officeart/2005/8/layout/bProcess3"/>
    <dgm:cxn modelId="{3C79AED1-1DDA-4F84-A5B1-765FF7411BF4}" type="presOf" srcId="{024726D9-4C33-40C5-BDDD-FBEF03B6076D}" destId="{4293D2AA-E5CA-45F8-83D3-A87216B80C03}" srcOrd="0" destOrd="0" presId="urn:microsoft.com/office/officeart/2005/8/layout/bProcess3"/>
    <dgm:cxn modelId="{9EA4B7D4-4CA0-4EF9-A92A-9C9AD9D569E0}" srcId="{05026522-49EB-4853-9BD6-4F1561BDEA73}" destId="{6B4410CD-1B04-49DE-BE07-D7F284E87E89}" srcOrd="4" destOrd="0" parTransId="{75B18D5E-C1DB-43EB-B4F0-59D04075DF15}" sibTransId="{7E28428D-60BD-4CA7-8BC9-3F08335955FF}"/>
    <dgm:cxn modelId="{B6F0CDD5-924E-4316-AC6E-2A97D76F4EE9}" type="presOf" srcId="{05026522-49EB-4853-9BD6-4F1561BDEA73}" destId="{C73F932F-35CE-4186-A416-37BAF407BE78}" srcOrd="0" destOrd="0" presId="urn:microsoft.com/office/officeart/2005/8/layout/bProcess3"/>
    <dgm:cxn modelId="{6AEFD3DC-41DD-43DC-97BB-492EE6DE3B24}" type="presOf" srcId="{30DE2A3E-9696-40DE-9380-EDBD6FCEE77A}" destId="{A648C080-82E3-4EB7-861E-88184C6D1BF2}" srcOrd="0" destOrd="0" presId="urn:microsoft.com/office/officeart/2005/8/layout/bProcess3"/>
    <dgm:cxn modelId="{C93DBFE8-3331-4971-9F60-7C6CBC10E824}" srcId="{05026522-49EB-4853-9BD6-4F1561BDEA73}" destId="{6C03AF43-6EF4-4949-B85D-951B5050C697}" srcOrd="3" destOrd="0" parTransId="{CBDFFFEB-7235-4854-B1C0-D47F67E80AB7}" sibTransId="{30DE2A3E-9696-40DE-9380-EDBD6FCEE77A}"/>
    <dgm:cxn modelId="{E59CB6F7-C1F6-4D36-9792-5ECF28442295}" type="presOf" srcId="{FC6DDE20-2B3C-4C3D-AED9-41FDDEC6D0C8}" destId="{03AC3CBF-BF94-428E-A92B-63DF55007A65}" srcOrd="0" destOrd="0" presId="urn:microsoft.com/office/officeart/2005/8/layout/bProcess3"/>
    <dgm:cxn modelId="{8E18DCF8-F768-49DE-A984-8671A4D8D90E}" type="presOf" srcId="{9E91ED64-1961-4779-AFDE-A353028CBD32}" destId="{47EA0E12-4FD6-4EC2-B477-6BBECDF6849C}" srcOrd="0" destOrd="0" presId="urn:microsoft.com/office/officeart/2005/8/layout/bProcess3"/>
    <dgm:cxn modelId="{5BC732FA-826F-43A3-A5B7-15E001212C96}" type="presOf" srcId="{7DB21D11-5D3D-424A-9599-0C7201C23C3B}" destId="{F7AEF6C2-886A-4B68-BA5C-25849E66CA66}" srcOrd="0" destOrd="0" presId="urn:microsoft.com/office/officeart/2005/8/layout/bProcess3"/>
    <dgm:cxn modelId="{C22043FA-9F26-4A21-B318-FA9632B44AE7}" type="presOf" srcId="{7E28428D-60BD-4CA7-8BC9-3F08335955FF}" destId="{F0C13B15-63C5-4F8F-AD53-3B160BC00B66}" srcOrd="1" destOrd="0" presId="urn:microsoft.com/office/officeart/2005/8/layout/bProcess3"/>
    <dgm:cxn modelId="{6876A608-6150-405D-8A17-DDB4CEBCDEA2}" type="presParOf" srcId="{C73F932F-35CE-4186-A416-37BAF407BE78}" destId="{266C63C3-4004-403C-B26F-CFA096851AB1}" srcOrd="0" destOrd="0" presId="urn:microsoft.com/office/officeart/2005/8/layout/bProcess3"/>
    <dgm:cxn modelId="{E631031E-C091-4185-A39B-D71D03263038}" type="presParOf" srcId="{C73F932F-35CE-4186-A416-37BAF407BE78}" destId="{5D956E4B-9EDE-40FF-B6E9-6C1C5AD2E404}" srcOrd="1" destOrd="0" presId="urn:microsoft.com/office/officeart/2005/8/layout/bProcess3"/>
    <dgm:cxn modelId="{643A477B-5379-4FD1-9E41-0E7D30DD38C6}" type="presParOf" srcId="{5D956E4B-9EDE-40FF-B6E9-6C1C5AD2E404}" destId="{97448B3C-CADC-4341-A778-3479E6CBF0AC}" srcOrd="0" destOrd="0" presId="urn:microsoft.com/office/officeart/2005/8/layout/bProcess3"/>
    <dgm:cxn modelId="{3D66D056-872A-4B1B-AC86-9B356552D169}" type="presParOf" srcId="{C73F932F-35CE-4186-A416-37BAF407BE78}" destId="{5E4A73B8-7622-4A19-91E3-EF61D88126DB}" srcOrd="2" destOrd="0" presId="urn:microsoft.com/office/officeart/2005/8/layout/bProcess3"/>
    <dgm:cxn modelId="{CC973EE7-68E3-4247-A47F-F2B34D7DC9FA}" type="presParOf" srcId="{C73F932F-35CE-4186-A416-37BAF407BE78}" destId="{3302BB3F-790D-4213-85FA-A73DCBA716B1}" srcOrd="3" destOrd="0" presId="urn:microsoft.com/office/officeart/2005/8/layout/bProcess3"/>
    <dgm:cxn modelId="{5E257421-082D-4E7C-AAF4-D238D6251380}" type="presParOf" srcId="{3302BB3F-790D-4213-85FA-A73DCBA716B1}" destId="{0D740DB6-F5AC-43EE-99AB-4FBA7D25551C}" srcOrd="0" destOrd="0" presId="urn:microsoft.com/office/officeart/2005/8/layout/bProcess3"/>
    <dgm:cxn modelId="{2DA0F4C2-2442-4C14-A417-1DF02FDB8980}" type="presParOf" srcId="{C73F932F-35CE-4186-A416-37BAF407BE78}" destId="{03AC3CBF-BF94-428E-A92B-63DF55007A65}" srcOrd="4" destOrd="0" presId="urn:microsoft.com/office/officeart/2005/8/layout/bProcess3"/>
    <dgm:cxn modelId="{2319E1BD-C73A-4705-A534-9D661CE65C7B}" type="presParOf" srcId="{C73F932F-35CE-4186-A416-37BAF407BE78}" destId="{47EA0E12-4FD6-4EC2-B477-6BBECDF6849C}" srcOrd="5" destOrd="0" presId="urn:microsoft.com/office/officeart/2005/8/layout/bProcess3"/>
    <dgm:cxn modelId="{46865AA5-792C-47FE-BA07-E4F5CA0D9241}" type="presParOf" srcId="{47EA0E12-4FD6-4EC2-B477-6BBECDF6849C}" destId="{72170FE7-3DE7-4FA2-BF42-5BBE2C6A4F04}" srcOrd="0" destOrd="0" presId="urn:microsoft.com/office/officeart/2005/8/layout/bProcess3"/>
    <dgm:cxn modelId="{FC13A602-8FFF-4DAA-88B2-A720E40EFBD5}" type="presParOf" srcId="{C73F932F-35CE-4186-A416-37BAF407BE78}" destId="{A315449C-5C6B-4B88-87E4-0035AF2B5E03}" srcOrd="6" destOrd="0" presId="urn:microsoft.com/office/officeart/2005/8/layout/bProcess3"/>
    <dgm:cxn modelId="{4C03383A-E4FE-47F0-9348-4A438F08E9C2}" type="presParOf" srcId="{C73F932F-35CE-4186-A416-37BAF407BE78}" destId="{A648C080-82E3-4EB7-861E-88184C6D1BF2}" srcOrd="7" destOrd="0" presId="urn:microsoft.com/office/officeart/2005/8/layout/bProcess3"/>
    <dgm:cxn modelId="{C10D339D-D464-4773-9DFE-D706E6367825}" type="presParOf" srcId="{A648C080-82E3-4EB7-861E-88184C6D1BF2}" destId="{B1DCD0FC-CCBA-4671-A428-F16555E81D8C}" srcOrd="0" destOrd="0" presId="urn:microsoft.com/office/officeart/2005/8/layout/bProcess3"/>
    <dgm:cxn modelId="{2C7E6AD3-D598-4E7B-97C0-E76AF6A916D5}" type="presParOf" srcId="{C73F932F-35CE-4186-A416-37BAF407BE78}" destId="{D50C0897-91D4-46B1-93A2-D43A8B2BE4D8}" srcOrd="8" destOrd="0" presId="urn:microsoft.com/office/officeart/2005/8/layout/bProcess3"/>
    <dgm:cxn modelId="{B3DA28FE-39CC-41C7-A4C3-554B7FA3D58C}" type="presParOf" srcId="{C73F932F-35CE-4186-A416-37BAF407BE78}" destId="{CB10C83E-C367-4253-B40D-26337D9695FC}" srcOrd="9" destOrd="0" presId="urn:microsoft.com/office/officeart/2005/8/layout/bProcess3"/>
    <dgm:cxn modelId="{9B7EDFB4-E9D0-45D3-8D42-FA5BF2695102}" type="presParOf" srcId="{CB10C83E-C367-4253-B40D-26337D9695FC}" destId="{F0C13B15-63C5-4F8F-AD53-3B160BC00B66}" srcOrd="0" destOrd="0" presId="urn:microsoft.com/office/officeart/2005/8/layout/bProcess3"/>
    <dgm:cxn modelId="{82969A4E-40E1-4C66-A632-41EAD63D3A82}" type="presParOf" srcId="{C73F932F-35CE-4186-A416-37BAF407BE78}" destId="{53E88CC6-8E80-4318-BABC-3A4258BA190D}" srcOrd="10" destOrd="0" presId="urn:microsoft.com/office/officeart/2005/8/layout/bProcess3"/>
    <dgm:cxn modelId="{42FF042B-3D41-4C8B-AA0D-C79A0F77B625}" type="presParOf" srcId="{C73F932F-35CE-4186-A416-37BAF407BE78}" destId="{5555C527-E918-424A-8F00-61E7D59C3996}" srcOrd="11" destOrd="0" presId="urn:microsoft.com/office/officeart/2005/8/layout/bProcess3"/>
    <dgm:cxn modelId="{0BFA871F-6607-4A7D-BF00-473112C54A2F}" type="presParOf" srcId="{5555C527-E918-424A-8F00-61E7D59C3996}" destId="{F86FDC09-0429-44DA-A870-D83041223B41}" srcOrd="0" destOrd="0" presId="urn:microsoft.com/office/officeart/2005/8/layout/bProcess3"/>
    <dgm:cxn modelId="{324AC079-7525-47CA-999E-92950C75DA84}" type="presParOf" srcId="{C73F932F-35CE-4186-A416-37BAF407BE78}" destId="{DD104517-B1EC-4A7D-8266-E32DFDE56E0A}" srcOrd="12" destOrd="0" presId="urn:microsoft.com/office/officeart/2005/8/layout/bProcess3"/>
    <dgm:cxn modelId="{BEAFC733-DA2D-4086-9DD9-29808B3677AB}" type="presParOf" srcId="{C73F932F-35CE-4186-A416-37BAF407BE78}" destId="{F7AEF6C2-886A-4B68-BA5C-25849E66CA66}" srcOrd="13" destOrd="0" presId="urn:microsoft.com/office/officeart/2005/8/layout/bProcess3"/>
    <dgm:cxn modelId="{DA1F4D19-8C92-43B3-BFB7-553F4D75BBFB}" type="presParOf" srcId="{F7AEF6C2-886A-4B68-BA5C-25849E66CA66}" destId="{C12BA36E-AB13-4DEF-83E1-3D610F36CEE8}" srcOrd="0" destOrd="0" presId="urn:microsoft.com/office/officeart/2005/8/layout/bProcess3"/>
    <dgm:cxn modelId="{704EB7D1-6897-4B3C-9852-5B037F9CD5A9}" type="presParOf" srcId="{C73F932F-35CE-4186-A416-37BAF407BE78}" destId="{A57F4E18-6B5A-41B2-9A45-B2C5EF00B459}" srcOrd="14" destOrd="0" presId="urn:microsoft.com/office/officeart/2005/8/layout/bProcess3"/>
    <dgm:cxn modelId="{167BEB02-6F78-4B4F-86F5-AB88793E3EDF}" type="presParOf" srcId="{C73F932F-35CE-4186-A416-37BAF407BE78}" destId="{4293D2AA-E5CA-45F8-83D3-A87216B80C03}" srcOrd="15" destOrd="0" presId="urn:microsoft.com/office/officeart/2005/8/layout/bProcess3"/>
    <dgm:cxn modelId="{A29C8B6E-6E6F-45EA-A1CD-918EEA15752F}" type="presParOf" srcId="{4293D2AA-E5CA-45F8-83D3-A87216B80C03}" destId="{72DE0948-9A25-4A97-ACCC-9182AF7894E3}" srcOrd="0" destOrd="0" presId="urn:microsoft.com/office/officeart/2005/8/layout/bProcess3"/>
    <dgm:cxn modelId="{8B7424D1-4E02-4298-B02E-392CAB0F7404}" type="presParOf" srcId="{C73F932F-35CE-4186-A416-37BAF407BE78}" destId="{16653FBA-39AD-442D-A6B8-0674D9BF9BA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56E4B-9EDE-40FF-B6E9-6C1C5AD2E404}">
      <dsp:nvSpPr>
        <dsp:cNvPr id="0" name=""/>
        <dsp:cNvSpPr/>
      </dsp:nvSpPr>
      <dsp:spPr>
        <a:xfrm>
          <a:off x="2142716" y="1576588"/>
          <a:ext cx="46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33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1083" y="1619849"/>
        <a:ext cx="24596" cy="4919"/>
      </dsp:txXfrm>
    </dsp:sp>
    <dsp:sp modelId="{266C63C3-4004-403C-B26F-CFA096851AB1}">
      <dsp:nvSpPr>
        <dsp:cNvPr id="0" name=""/>
        <dsp:cNvSpPr/>
      </dsp:nvSpPr>
      <dsp:spPr>
        <a:xfrm>
          <a:off x="5681" y="980658"/>
          <a:ext cx="2138834" cy="12833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Call Light On</a:t>
          </a:r>
        </a:p>
      </dsp:txBody>
      <dsp:txXfrm>
        <a:off x="5681" y="980658"/>
        <a:ext cx="2138834" cy="1283300"/>
      </dsp:txXfrm>
    </dsp:sp>
    <dsp:sp modelId="{3302BB3F-790D-4213-85FA-A73DCBA716B1}">
      <dsp:nvSpPr>
        <dsp:cNvPr id="0" name=""/>
        <dsp:cNvSpPr/>
      </dsp:nvSpPr>
      <dsp:spPr>
        <a:xfrm>
          <a:off x="4773482" y="1576588"/>
          <a:ext cx="46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331" y="45720"/>
              </a:lnTo>
            </a:path>
          </a:pathLst>
        </a:custGeom>
        <a:noFill/>
        <a:ln w="635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1850" y="1619849"/>
        <a:ext cx="24596" cy="4919"/>
      </dsp:txXfrm>
    </dsp:sp>
    <dsp:sp modelId="{5E4A73B8-7622-4A19-91E3-EF61D88126DB}">
      <dsp:nvSpPr>
        <dsp:cNvPr id="0" name=""/>
        <dsp:cNvSpPr/>
      </dsp:nvSpPr>
      <dsp:spPr>
        <a:xfrm>
          <a:off x="2636448" y="980658"/>
          <a:ext cx="2138834" cy="1283300"/>
        </a:xfrm>
        <a:prstGeom prst="rect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Passerby Responds</a:t>
          </a:r>
        </a:p>
      </dsp:txBody>
      <dsp:txXfrm>
        <a:off x="2636448" y="980658"/>
        <a:ext cx="2138834" cy="1283300"/>
      </dsp:txXfrm>
    </dsp:sp>
    <dsp:sp modelId="{47EA0E12-4FD6-4EC2-B477-6BBECDF6849C}">
      <dsp:nvSpPr>
        <dsp:cNvPr id="0" name=""/>
        <dsp:cNvSpPr/>
      </dsp:nvSpPr>
      <dsp:spPr>
        <a:xfrm>
          <a:off x="1075099" y="2262159"/>
          <a:ext cx="5261532" cy="461331"/>
        </a:xfrm>
        <a:custGeom>
          <a:avLst/>
          <a:gdLst/>
          <a:ahLst/>
          <a:cxnLst/>
          <a:rect l="0" t="0" r="0" b="0"/>
          <a:pathLst>
            <a:path>
              <a:moveTo>
                <a:pt x="5261532" y="0"/>
              </a:moveTo>
              <a:lnTo>
                <a:pt x="5261532" y="247765"/>
              </a:lnTo>
              <a:lnTo>
                <a:pt x="0" y="247765"/>
              </a:lnTo>
              <a:lnTo>
                <a:pt x="0" y="461331"/>
              </a:lnTo>
            </a:path>
          </a:pathLst>
        </a:custGeom>
        <a:noFill/>
        <a:ln w="635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3753" y="2490365"/>
        <a:ext cx="264223" cy="4919"/>
      </dsp:txXfrm>
    </dsp:sp>
    <dsp:sp modelId="{03AC3CBF-BF94-428E-A92B-63DF55007A65}">
      <dsp:nvSpPr>
        <dsp:cNvPr id="0" name=""/>
        <dsp:cNvSpPr/>
      </dsp:nvSpPr>
      <dsp:spPr>
        <a:xfrm>
          <a:off x="5267214" y="980658"/>
          <a:ext cx="2138834" cy="1283300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Addresses Needs</a:t>
          </a:r>
        </a:p>
      </dsp:txBody>
      <dsp:txXfrm>
        <a:off x="5267214" y="980658"/>
        <a:ext cx="2138834" cy="1283300"/>
      </dsp:txXfrm>
    </dsp:sp>
    <dsp:sp modelId="{A648C080-82E3-4EB7-861E-88184C6D1BF2}">
      <dsp:nvSpPr>
        <dsp:cNvPr id="0" name=""/>
        <dsp:cNvSpPr/>
      </dsp:nvSpPr>
      <dsp:spPr>
        <a:xfrm>
          <a:off x="2142716" y="3351821"/>
          <a:ext cx="46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331" y="45720"/>
              </a:lnTo>
            </a:path>
          </a:pathLst>
        </a:custGeom>
        <a:noFill/>
        <a:ln w="635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1083" y="3395081"/>
        <a:ext cx="24596" cy="4919"/>
      </dsp:txXfrm>
    </dsp:sp>
    <dsp:sp modelId="{A315449C-5C6B-4B88-87E4-0035AF2B5E03}">
      <dsp:nvSpPr>
        <dsp:cNvPr id="0" name=""/>
        <dsp:cNvSpPr/>
      </dsp:nvSpPr>
      <dsp:spPr>
        <a:xfrm>
          <a:off x="5681" y="2755891"/>
          <a:ext cx="2138834" cy="1283300"/>
        </a:xfrm>
        <a:prstGeom prst="rect">
          <a:avLst/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Needs Met?</a:t>
          </a:r>
        </a:p>
      </dsp:txBody>
      <dsp:txXfrm>
        <a:off x="5681" y="2755891"/>
        <a:ext cx="2138834" cy="1283300"/>
      </dsp:txXfrm>
    </dsp:sp>
    <dsp:sp modelId="{CB10C83E-C367-4253-B40D-26337D9695FC}">
      <dsp:nvSpPr>
        <dsp:cNvPr id="0" name=""/>
        <dsp:cNvSpPr/>
      </dsp:nvSpPr>
      <dsp:spPr>
        <a:xfrm>
          <a:off x="4773482" y="3351821"/>
          <a:ext cx="46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331" y="45720"/>
              </a:lnTo>
            </a:path>
          </a:pathLst>
        </a:custGeom>
        <a:noFill/>
        <a:ln w="635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1850" y="3395081"/>
        <a:ext cx="24596" cy="4919"/>
      </dsp:txXfrm>
    </dsp:sp>
    <dsp:sp modelId="{D50C0897-91D4-46B1-93A2-D43A8B2BE4D8}">
      <dsp:nvSpPr>
        <dsp:cNvPr id="0" name=""/>
        <dsp:cNvSpPr/>
      </dsp:nvSpPr>
      <dsp:spPr>
        <a:xfrm>
          <a:off x="2636448" y="2755891"/>
          <a:ext cx="2138834" cy="128330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YES!!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Stop Here</a:t>
          </a:r>
        </a:p>
      </dsp:txBody>
      <dsp:txXfrm>
        <a:off x="2636448" y="2755891"/>
        <a:ext cx="2138834" cy="1283300"/>
      </dsp:txXfrm>
    </dsp:sp>
    <dsp:sp modelId="{5555C527-E918-424A-8F00-61E7D59C3996}">
      <dsp:nvSpPr>
        <dsp:cNvPr id="0" name=""/>
        <dsp:cNvSpPr/>
      </dsp:nvSpPr>
      <dsp:spPr>
        <a:xfrm>
          <a:off x="1075099" y="4037391"/>
          <a:ext cx="5261532" cy="461331"/>
        </a:xfrm>
        <a:custGeom>
          <a:avLst/>
          <a:gdLst/>
          <a:ahLst/>
          <a:cxnLst/>
          <a:rect l="0" t="0" r="0" b="0"/>
          <a:pathLst>
            <a:path>
              <a:moveTo>
                <a:pt x="5261532" y="0"/>
              </a:moveTo>
              <a:lnTo>
                <a:pt x="5261532" y="247765"/>
              </a:lnTo>
              <a:lnTo>
                <a:pt x="0" y="247765"/>
              </a:lnTo>
              <a:lnTo>
                <a:pt x="0" y="461331"/>
              </a:lnTo>
            </a:path>
          </a:pathLst>
        </a:custGeom>
        <a:noFill/>
        <a:ln w="635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3753" y="4265598"/>
        <a:ext cx="264223" cy="4919"/>
      </dsp:txXfrm>
    </dsp:sp>
    <dsp:sp modelId="{53E88CC6-8E80-4318-BABC-3A4258BA190D}">
      <dsp:nvSpPr>
        <dsp:cNvPr id="0" name=""/>
        <dsp:cNvSpPr/>
      </dsp:nvSpPr>
      <dsp:spPr>
        <a:xfrm>
          <a:off x="5267214" y="2755891"/>
          <a:ext cx="2138834" cy="1283300"/>
        </a:xfrm>
        <a:prstGeom prst="rect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NO…</a:t>
          </a:r>
        </a:p>
      </dsp:txBody>
      <dsp:txXfrm>
        <a:off x="5267214" y="2755891"/>
        <a:ext cx="2138834" cy="1283300"/>
      </dsp:txXfrm>
    </dsp:sp>
    <dsp:sp modelId="{F7AEF6C2-886A-4B68-BA5C-25849E66CA66}">
      <dsp:nvSpPr>
        <dsp:cNvPr id="0" name=""/>
        <dsp:cNvSpPr/>
      </dsp:nvSpPr>
      <dsp:spPr>
        <a:xfrm>
          <a:off x="2142716" y="5127054"/>
          <a:ext cx="46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331" y="45720"/>
              </a:lnTo>
            </a:path>
          </a:pathLst>
        </a:custGeom>
        <a:noFill/>
        <a:ln w="635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1083" y="5170314"/>
        <a:ext cx="24596" cy="4919"/>
      </dsp:txXfrm>
    </dsp:sp>
    <dsp:sp modelId="{DD104517-B1EC-4A7D-8266-E32DFDE56E0A}">
      <dsp:nvSpPr>
        <dsp:cNvPr id="0" name=""/>
        <dsp:cNvSpPr/>
      </dsp:nvSpPr>
      <dsp:spPr>
        <a:xfrm>
          <a:off x="5681" y="4531123"/>
          <a:ext cx="2138834" cy="1283300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Delegates to Appropriate Staff</a:t>
          </a:r>
        </a:p>
      </dsp:txBody>
      <dsp:txXfrm>
        <a:off x="5681" y="4531123"/>
        <a:ext cx="2138834" cy="1283300"/>
      </dsp:txXfrm>
    </dsp:sp>
    <dsp:sp modelId="{4293D2AA-E5CA-45F8-83D3-A87216B80C03}">
      <dsp:nvSpPr>
        <dsp:cNvPr id="0" name=""/>
        <dsp:cNvSpPr/>
      </dsp:nvSpPr>
      <dsp:spPr>
        <a:xfrm>
          <a:off x="4773482" y="5127054"/>
          <a:ext cx="46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331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1850" y="5170314"/>
        <a:ext cx="24596" cy="4919"/>
      </dsp:txXfrm>
    </dsp:sp>
    <dsp:sp modelId="{A57F4E18-6B5A-41B2-9A45-B2C5EF00B459}">
      <dsp:nvSpPr>
        <dsp:cNvPr id="0" name=""/>
        <dsp:cNvSpPr/>
      </dsp:nvSpPr>
      <dsp:spPr>
        <a:xfrm>
          <a:off x="2636448" y="4531123"/>
          <a:ext cx="2138834" cy="1283300"/>
        </a:xfrm>
        <a:prstGeom prst="rect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Addresses Needs</a:t>
          </a:r>
        </a:p>
      </dsp:txBody>
      <dsp:txXfrm>
        <a:off x="2636448" y="4531123"/>
        <a:ext cx="2138834" cy="1283300"/>
      </dsp:txXfrm>
    </dsp:sp>
    <dsp:sp modelId="{16653FBA-39AD-442D-A6B8-0674D9BF9BAE}">
      <dsp:nvSpPr>
        <dsp:cNvPr id="0" name=""/>
        <dsp:cNvSpPr/>
      </dsp:nvSpPr>
      <dsp:spPr>
        <a:xfrm>
          <a:off x="5267214" y="4531123"/>
          <a:ext cx="2138834" cy="12833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Needs Met!</a:t>
          </a:r>
        </a:p>
      </dsp:txBody>
      <dsp:txXfrm>
        <a:off x="5267214" y="4531123"/>
        <a:ext cx="2138834" cy="128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5345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5345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4DB1023-B472-4950-B0D1-3B632680AB7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28713"/>
            <a:ext cx="5422900" cy="3051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4"/>
            <a:ext cx="5681980" cy="355857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84188"/>
            <a:ext cx="3077739" cy="45345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584188"/>
            <a:ext cx="3077739" cy="45345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7AC20A4-2D65-45EF-9AF0-B7AE1DE19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LftWkvzb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NdZoLI5u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gnbMfKvI&amp;t=33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eq5fLzAOo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_oElxAX_Ts&amp;t=4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xOc13DxvQ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7BKv4Y24U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6QyxcGpQY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GsOylvO58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5CWnUFsevo&amp;t=1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V71INDaqY&amp;t=16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s1Sgbl6Oy0&amp;t=2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bQgx6s6eI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-DJC9-t7K0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_4SqiLpgHk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w6hmlNh44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ickabmjww&amp;t=1s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6urONZGDQA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ldR8W6i_8c&amp;t=2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2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Teamwork Tips for Nursing – YouTube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2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01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34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PREVENTING SLIPS, TRIPS, AND FALLS | Safety video &amp; Toolbox Talk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3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Hand-washing Steps Using the WHO Technique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9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Hand Rubbing Steps Using the WHO Technique – YouTube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0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The 5 Moments of Hand Hygiene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7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9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Demonstration of Doffing (Taking Off) Personal Protective Equipment (PPE)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2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What Is Regulated Medical Waste (RMW)?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68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How To Properly Dispose Of Sharps And Medical Waste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15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Emergency Eyewash - Safety Training Video - Protect Your Vision After Accidents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1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Lockout Tagout | An introduction to the control of hazardous energy.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3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How to Use a Fire Extinguisher Using the PASS Method – YouTube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How to Use a Fire Extinguisher Using the PASS Method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44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5 Important Things To Know About A Safety Data Sheet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8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The flu vaccine: explained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3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9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https://www.youtube.com/watch?v=WXjcvw9QCzw</a:t>
            </a:r>
          </a:p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19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>
                <a:hlinkClick r:id="rId3"/>
              </a:rPr>
              <a:t>Six Real-World Examples of Social Media HIPAA Violations - YouTube</a:t>
            </a:r>
            <a:endParaRPr lang="en-US" dirty="0">
              <a:solidFill>
                <a:srgbClr val="59595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0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7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https://www.youtube.com/watch?v=gPhy5DdQnig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9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https://www.youtube.com/watch?v=gUy0QbMaNG8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1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Workplace Violence Training for Healthcare Workers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44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Equality Diversity &amp; Inclusion in 2021 - WHAT'S IT ALL ABOUT?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99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https://www.youtube.com/watch?v=rXJyfWi2zPk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0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https://www.youtube.com/watch?v=r0azePlFx5c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7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https://www.youtube.com/watch?v=xW-jYurjTBo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11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https://www.youtube.com/watch?v=gpaNVD3GteM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0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https://www.youtube.com/watch?v=hrKA6tzDnOQ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95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How to Talk to Someone With Dementia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1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HOW TO COMMUNICATE THERAPEUTICALLY WITH A PATIENT WHO HAS DEMENTIA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HIPAA Violation Video – YouTube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C20A4-2D65-45EF-9AF0-B7AE1DE19C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8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4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8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6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5F3B7-581C-499D-9FFA-04FD186C891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3B49-6A9C-4E37-AA10-471F42D94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8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vLftWkvzbE?feature=oembed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www.youtube.com/watch?v=pvLftWkvz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nbIbOZptA4?feature=oembed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s://www.youtube.com/watch?v=6nbIbOZptA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ZNdZoLI5uM?feature=oembed" TargetMode="External"/><Relationship Id="rId6" Type="http://schemas.openxmlformats.org/officeDocument/2006/relationships/image" Target="../media/image35.jpeg"/><Relationship Id="rId5" Type="http://schemas.openxmlformats.org/officeDocument/2006/relationships/hyperlink" Target="https://www.youtube.com/watch?v=yZNdZoLI5uM" TargetMode="Externa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isgnbMfKvI?feature=oembed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s://www.youtube.com/watch?v=IisgnbMfKvI&amp;t=33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3eq5fLzAOo?feature=oembed" TargetMode="External"/><Relationship Id="rId6" Type="http://schemas.openxmlformats.org/officeDocument/2006/relationships/hyperlink" Target="https://www.youtube.com/watch?v=B3eq5fLzAOo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_oElxAX_Ts?feature=oembed" TargetMode="External"/><Relationship Id="rId6" Type="http://schemas.openxmlformats.org/officeDocument/2006/relationships/hyperlink" Target="https://www.youtube.com/watch?v=V_oElxAX_Ts&amp;t=4s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4jQUBAlBrI?feature=oembed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s://www.youtube.com/watch?v=H4jQUBAlBrI&amp;t=1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QxOc13DxvQ?feature=oembed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s://www.youtube.com/watch?v=PQxOc13Dxv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V7BKv4Y24U?feature=oembed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s://www.youtube.com/watch?v=yV7BKv4Y24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6QyxcGpQYU?feature=oembed" TargetMode="External"/><Relationship Id="rId6" Type="http://schemas.openxmlformats.org/officeDocument/2006/relationships/image" Target="../media/image47.jpeg"/><Relationship Id="rId5" Type="http://schemas.openxmlformats.org/officeDocument/2006/relationships/hyperlink" Target="https://www.youtube.com/watch?v=k6QyxcGpQYU" TargetMode="Externa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RGsOylvO58?feature=oembed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hyperlink" Target="https://www.youtube.com/watch?v=zRGsOylvO5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5CWnUFsevo?feature=oembed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s://www.youtube.com/watch?v=o5CWnUFsevo&amp;t=1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QV71INDaqY?feature=oembed" TargetMode="Externa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hyperlink" Target="https://www.youtube.com/watch?v=PQV71INDaqY&amp;t=16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s1Sgbl6Oy0?feature=oembed" TargetMode="External"/><Relationship Id="rId6" Type="http://schemas.openxmlformats.org/officeDocument/2006/relationships/hyperlink" Target="https://www.youtube.com/watch?v=ps1Sgbl6Oy0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dbQgx6s6eI?feature=oembed" TargetMode="External"/><Relationship Id="rId5" Type="http://schemas.openxmlformats.org/officeDocument/2006/relationships/image" Target="../media/image59.jpeg"/><Relationship Id="rId4" Type="http://schemas.openxmlformats.org/officeDocument/2006/relationships/hyperlink" Target="https://www.youtube.com/watch?v=odbQgx6s6e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bBmQaX2k4w?feature=oembed" TargetMode="Externa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Xjcvw9QCzw?feature=oembed" TargetMode="External"/><Relationship Id="rId6" Type="http://schemas.openxmlformats.org/officeDocument/2006/relationships/image" Target="../media/image63.jpeg"/><Relationship Id="rId5" Type="http://schemas.openxmlformats.org/officeDocument/2006/relationships/hyperlink" Target="https://www.youtube.com/watch?v=WXjcvw9QCzw" TargetMode="Externa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-DJC9-t7K0?feature=oembed" TargetMode="Externa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hyperlink" Target="https://www.youtube.com/watch?v=j-DJC9-t7K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Phy5DdQnig?feature=oembed" TargetMode="External"/><Relationship Id="rId5" Type="http://schemas.openxmlformats.org/officeDocument/2006/relationships/hyperlink" Target="https://www.youtube.com/watch?v=gPhy5DdQnig" TargetMode="External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Uy0QbMaNG8?feature=oembed" TargetMode="External"/><Relationship Id="rId5" Type="http://schemas.openxmlformats.org/officeDocument/2006/relationships/hyperlink" Target="https://www.youtube.com/watch?v=gUy0QbMaNG8" TargetMode="Externa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_4SqiLpgHk?feature=oembed" TargetMode="External"/><Relationship Id="rId5" Type="http://schemas.openxmlformats.org/officeDocument/2006/relationships/hyperlink" Target="https://www.youtube.com/watch?v=S_4SqiLpgHk" TargetMode="Externa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aw6hmlNh44?feature=oembed" TargetMode="External"/><Relationship Id="rId5" Type="http://schemas.openxmlformats.org/officeDocument/2006/relationships/hyperlink" Target="https://www.youtube.com/watch?v=maw6hmlNh44" TargetMode="External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XJyfWi2zPk?feature=oembed" TargetMode="External"/><Relationship Id="rId5" Type="http://schemas.openxmlformats.org/officeDocument/2006/relationships/hyperlink" Target="https://www.youtube.com/watch?v=rXJyfWi2zPk" TargetMode="Externa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0azePlFx5c?feature=oembed" TargetMode="External"/><Relationship Id="rId6" Type="http://schemas.openxmlformats.org/officeDocument/2006/relationships/image" Target="../media/image74.jpeg"/><Relationship Id="rId5" Type="http://schemas.openxmlformats.org/officeDocument/2006/relationships/hyperlink" Target="https://www.youtube.com/watch?v=r0azePlFx5c" TargetMode="Externa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W-jYurjTBo?feature=oembed" TargetMode="External"/><Relationship Id="rId5" Type="http://schemas.openxmlformats.org/officeDocument/2006/relationships/image" Target="../media/image75.jpeg"/><Relationship Id="rId4" Type="http://schemas.openxmlformats.org/officeDocument/2006/relationships/hyperlink" Target="https://www.youtube.com/watch?v=xW-jYurjTBo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paNVD3GteM?feature=oembed" TargetMode="External"/><Relationship Id="rId5" Type="http://schemas.openxmlformats.org/officeDocument/2006/relationships/hyperlink" Target="https://www.youtube.com/watch?v=gpaNVD3GteM" TargetMode="External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rKA6tzDnOQ?feature=oembed" TargetMode="External"/><Relationship Id="rId5" Type="http://schemas.openxmlformats.org/officeDocument/2006/relationships/hyperlink" Target="https://www.youtube.com/watch?v=hrKA6tzDnOQ" TargetMode="Externa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lickabmjww?feature=oembed" TargetMode="External"/><Relationship Id="rId5" Type="http://schemas.openxmlformats.org/officeDocument/2006/relationships/image" Target="../media/image78.jpeg"/><Relationship Id="rId4" Type="http://schemas.openxmlformats.org/officeDocument/2006/relationships/hyperlink" Target="https://www.youtube.com/watch?v=ilickabmjww&amp;t=1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6urONZGDQA?feature=oembed" TargetMode="External"/><Relationship Id="rId6" Type="http://schemas.openxmlformats.org/officeDocument/2006/relationships/image" Target="../media/image79.jpeg"/><Relationship Id="rId5" Type="http://schemas.openxmlformats.org/officeDocument/2006/relationships/image" Target="../media/image43.jpeg"/><Relationship Id="rId4" Type="http://schemas.openxmlformats.org/officeDocument/2006/relationships/hyperlink" Target="https://www.youtube.com/watch?v=p6urONZGDQA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-ldR8W6i_8c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-ldR8W6i_8c&amp;t=2s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e3BTGW3uRQ?feature=oembed" TargetMode="Externa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hyperlink" Target="https://health.usnews.com/conditions/articles/covid-19-testing-in-nursing-homes-and-senior-care-facilities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Things You Must Include in Your New Employees&amp;#39; Welcome Kits - HR Daily  Advisor">
            <a:extLst>
              <a:ext uri="{FF2B5EF4-FFF2-40B4-BE49-F238E27FC236}">
                <a16:creationId xmlns:a16="http://schemas.microsoft.com/office/drawing/2014/main" id="{22EB955E-77B8-4571-AB2C-F2D78460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403">
            <a:off x="5680998" y="1900103"/>
            <a:ext cx="6486002" cy="37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BFA7CCC-29E6-4060-9D63-4395AE75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51E3E-15EE-4B75-A3C2-C72DD1281B1E}"/>
              </a:ext>
            </a:extLst>
          </p:cNvPr>
          <p:cNvSpPr/>
          <p:nvPr/>
        </p:nvSpPr>
        <p:spPr>
          <a:xfrm rot="454671">
            <a:off x="6203636" y="375717"/>
            <a:ext cx="55649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oadway" panose="04040905080B02020502" pitchFamily="82" charset="0"/>
              </a:rPr>
              <a:t>Welcome </a:t>
            </a:r>
          </a:p>
          <a:p>
            <a:pPr algn="ctr"/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oadway" panose="04040905080B02020502" pitchFamily="82" charset="0"/>
              </a:rPr>
              <a:t>New Employees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0E171-FBB8-4E8F-8CCF-DB51EF9699EE}"/>
              </a:ext>
            </a:extLst>
          </p:cNvPr>
          <p:cNvSpPr/>
          <p:nvPr/>
        </p:nvSpPr>
        <p:spPr>
          <a:xfrm>
            <a:off x="-845652" y="3595833"/>
            <a:ext cx="764237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for joining the</a:t>
            </a:r>
          </a:p>
          <a:p>
            <a:pPr algn="ctr"/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Fountainbleau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Lodge</a:t>
            </a:r>
          </a:p>
        </p:txBody>
      </p:sp>
      <p:pic>
        <p:nvPicPr>
          <p:cNvPr id="6" name="Content Placeholder 5" descr="A car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9164408B-1EB7-A177-D4C5-CE22B2FD17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392168" cy="3356483"/>
          </a:xfrm>
        </p:spPr>
      </p:pic>
    </p:spTree>
    <p:extLst>
      <p:ext uri="{BB962C8B-B14F-4D97-AF65-F5344CB8AC3E}">
        <p14:creationId xmlns:p14="http://schemas.microsoft.com/office/powerpoint/2010/main" val="69794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21F7-4615-4180-A226-F97D8AA9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501" y="377505"/>
            <a:ext cx="6140449" cy="13209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Teamwork Skills</a:t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  <a:hlinkClick r:id="rId4"/>
              </a:rPr>
              <a:t>Teamwork Tips for Nursing - YouTube</a:t>
            </a:r>
            <a:endParaRPr lang="en-US" sz="31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TEAMWORK Word Cloud Collage, Business Concept Background Royalty Free  Cliparts, Vectors, And Stock Illustration. Image 121786854.">
            <a:extLst>
              <a:ext uri="{FF2B5EF4-FFF2-40B4-BE49-F238E27FC236}">
                <a16:creationId xmlns:a16="http://schemas.microsoft.com/office/drawing/2014/main" id="{D8A9D4D3-4A78-4DA6-8FF8-0A68B2C8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8429">
            <a:off x="449345" y="209157"/>
            <a:ext cx="3521266" cy="25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nline Media 7" title="Teamwork Tips for Nursing">
            <a:hlinkClick r:id="" action="ppaction://media"/>
            <a:extLst>
              <a:ext uri="{FF2B5EF4-FFF2-40B4-BE49-F238E27FC236}">
                <a16:creationId xmlns:a16="http://schemas.microsoft.com/office/drawing/2014/main" id="{5D4E15AE-647C-4734-9257-BD2BF01FBC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386436" y="2073469"/>
            <a:ext cx="7466296" cy="4218458"/>
          </a:xfrm>
          <a:prstGeom prst="rect">
            <a:avLst/>
          </a:prstGeom>
        </p:spPr>
      </p:pic>
      <p:pic>
        <p:nvPicPr>
          <p:cNvPr id="12290" name="Picture 2" descr="853 BEST Teamwork Makes The Dream Work IMAGES, STOCK PHOTOS &amp;amp; VECTORS |  Adobe Stock">
            <a:extLst>
              <a:ext uri="{FF2B5EF4-FFF2-40B4-BE49-F238E27FC236}">
                <a16:creationId xmlns:a16="http://schemas.microsoft.com/office/drawing/2014/main" id="{F27203C8-3B35-44D7-9DEA-829DF1B7F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16789" r="9551" b="14709"/>
          <a:stretch/>
        </p:blipFill>
        <p:spPr bwMode="auto">
          <a:xfrm rot="558352">
            <a:off x="465200" y="3450253"/>
            <a:ext cx="2690190" cy="23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8763-958D-4E54-B7ED-3618E92C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4625"/>
            <a:ext cx="6568068" cy="1834376"/>
          </a:xfrm>
        </p:spPr>
        <p:txBody>
          <a:bodyPr/>
          <a:lstStyle/>
          <a:p>
            <a:r>
              <a:rPr lang="en-US" dirty="0"/>
              <a:t>General Safety Guidelines!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9EA852-048D-4C78-AD2D-9DD199B7AE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3194" t="20193" r="51646" b="70141"/>
          <a:stretch/>
        </p:blipFill>
        <p:spPr>
          <a:xfrm>
            <a:off x="0" y="0"/>
            <a:ext cx="6188927" cy="207970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0B669-1BAD-49DE-A646-083BE291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927" y="217448"/>
            <a:ext cx="6155473" cy="67743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Drug &amp; Alcohol-Free On The Job</a:t>
            </a:r>
          </a:p>
          <a:p>
            <a:r>
              <a:rPr lang="en-US" dirty="0"/>
              <a:t>Report Maintenance Hazards &amp; Repairs</a:t>
            </a:r>
          </a:p>
          <a:p>
            <a:r>
              <a:rPr lang="en-US" dirty="0"/>
              <a:t>Report Incidents &amp; Injuries</a:t>
            </a:r>
          </a:p>
          <a:p>
            <a:r>
              <a:rPr lang="en-US" dirty="0"/>
              <a:t>Wear Protective Gloves</a:t>
            </a:r>
          </a:p>
          <a:p>
            <a:r>
              <a:rPr lang="en-US" dirty="0"/>
              <a:t>Handwash</a:t>
            </a:r>
          </a:p>
          <a:p>
            <a:r>
              <a:rPr lang="en-US" dirty="0"/>
              <a:t>Wear Eye Protection</a:t>
            </a:r>
          </a:p>
          <a:p>
            <a:r>
              <a:rPr lang="en-US" dirty="0"/>
              <a:t>Wear Face Mask</a:t>
            </a:r>
          </a:p>
          <a:p>
            <a:r>
              <a:rPr lang="en-US" dirty="0"/>
              <a:t>Wear Personal Protective Equipment</a:t>
            </a:r>
          </a:p>
          <a:p>
            <a:r>
              <a:rPr lang="en-US" dirty="0"/>
              <a:t>Understand Disaster Procedures</a:t>
            </a:r>
          </a:p>
          <a:p>
            <a:r>
              <a:rPr lang="en-US" dirty="0"/>
              <a:t>Replace Sharps Containers When 2/3 Full</a:t>
            </a:r>
          </a:p>
          <a:p>
            <a:r>
              <a:rPr lang="en-US" dirty="0"/>
              <a:t>Keep Fire Exits Clear</a:t>
            </a:r>
          </a:p>
          <a:p>
            <a:r>
              <a:rPr lang="en-US" dirty="0"/>
              <a:t>Wet Floor Signs</a:t>
            </a:r>
          </a:p>
          <a:p>
            <a:r>
              <a:rPr lang="en-US" dirty="0"/>
              <a:t>No Extension Cords</a:t>
            </a:r>
          </a:p>
          <a:p>
            <a:r>
              <a:rPr lang="en-US" dirty="0"/>
              <a:t>Report Security Concerns</a:t>
            </a:r>
          </a:p>
          <a:p>
            <a:r>
              <a:rPr lang="en-US" dirty="0"/>
              <a:t>Follow All Policy and Procedures</a:t>
            </a:r>
          </a:p>
          <a:p>
            <a:r>
              <a:rPr lang="en-US" dirty="0"/>
              <a:t>Attend Ongoing In-Service Training</a:t>
            </a:r>
          </a:p>
          <a:p>
            <a:endParaRPr lang="en-US" dirty="0"/>
          </a:p>
        </p:txBody>
      </p:sp>
      <p:pic>
        <p:nvPicPr>
          <p:cNvPr id="4098" name="Picture 2" descr="15 ways to be your own SAFETY HERO, like Skip - SFM Mutual Insurance">
            <a:extLst>
              <a:ext uri="{FF2B5EF4-FFF2-40B4-BE49-F238E27FC236}">
                <a16:creationId xmlns:a16="http://schemas.microsoft.com/office/drawing/2014/main" id="{21B08AE1-710C-4DBD-98CF-10F006FC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261"/>
            <a:ext cx="6096002" cy="40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2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B25F6-D845-46F3-BA69-3D48CEF7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C0226-4651-4BF7-AA72-6DB611F80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CAA36-1E98-45B0-AAF9-D8807BA8E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3F456C-8972-439A-90A4-D7C52FA3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90AF2C-728C-4687-B7A2-3F9C788EC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C510C0-DED1-4708-AA14-355E5AFF1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8C4F41-C97D-4755-8F7C-8C0A8E18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A09F8-A4A4-48CF-9C29-F2AE80BB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03" y="1018596"/>
            <a:ext cx="4184101" cy="31805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Most Common: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Hepatitis B</a:t>
            </a:r>
            <a:b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Hepatitis C</a:t>
            </a:r>
            <a:b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HIV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UNIVERSAL 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PRECAUTIONS</a:t>
            </a:r>
            <a:b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E032C-E6B5-4A49-B01B-6DAF921F0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1029" y="107870"/>
            <a:ext cx="4184101" cy="22231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5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Bloodborne Pathogens</a:t>
            </a:r>
            <a:b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4"/>
              </a:rPr>
              <a:t>Protecting Patients and Health Workers from Bloodborne Disease – YouTube</a:t>
            </a:r>
            <a:endParaRPr lang="en-US" sz="2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32F408-BBCD-48EE-ABF6-95201EF7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2D5D2F-11CF-47F1-B542-8ED3199D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9109165-7872-4D8A-A545-F48B3AF1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38E66D-E34C-48D4-9F9D-021EBD56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1BC9510C-172B-4086-A60F-7AF0FBF22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688A7FC-74D4-4003-9F5C-8C0A3F661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443884A-0473-4494-95AC-A74292738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A5C72FE-7FB1-4DA7-8CF8-45CA6AFB5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A05A27-4E41-41AB-BB9E-977863EF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12BF9D-EAB2-42D7-B657-42D5D101B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nline Media 4" title="Protecting Patients and Health Workers from Bloodborne Disease">
            <a:hlinkClick r:id="" action="ppaction://media"/>
            <a:extLst>
              <a:ext uri="{FF2B5EF4-FFF2-40B4-BE49-F238E27FC236}">
                <a16:creationId xmlns:a16="http://schemas.microsoft.com/office/drawing/2014/main" id="{1BC8F045-13C9-4ADF-B9CB-2C8E59610C95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90548" y="2885434"/>
            <a:ext cx="6771122" cy="3825684"/>
          </a:xfrm>
          <a:prstGeom prst="rect">
            <a:avLst/>
          </a:prstGeom>
        </p:spPr>
      </p:pic>
      <p:sp>
        <p:nvSpPr>
          <p:cNvPr id="41" name="Graphic 212">
            <a:extLst>
              <a:ext uri="{FF2B5EF4-FFF2-40B4-BE49-F238E27FC236}">
                <a16:creationId xmlns:a16="http://schemas.microsoft.com/office/drawing/2014/main" id="{FEFCF180-A212-449F-8D07-5EC94B28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3" name="Graphic 212">
            <a:extLst>
              <a:ext uri="{FF2B5EF4-FFF2-40B4-BE49-F238E27FC236}">
                <a16:creationId xmlns:a16="http://schemas.microsoft.com/office/drawing/2014/main" id="{1400E1BC-11DC-49A0-856F-992F20EB4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5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8126-2A44-4AC7-9148-55D3F669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19" y="871442"/>
            <a:ext cx="3016529" cy="51151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nline Media 4" title="PREVENTING SLIPS, TRIPS, AND FALLS | Safety video &amp; Toolbox Talk">
            <a:hlinkClick r:id="" action="ppaction://media"/>
            <a:extLst>
              <a:ext uri="{FF2B5EF4-FFF2-40B4-BE49-F238E27FC236}">
                <a16:creationId xmlns:a16="http://schemas.microsoft.com/office/drawing/2014/main" id="{DD2F7601-59BE-421D-8434-239AD80B7AD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68988" y="877888"/>
            <a:ext cx="5229225" cy="29416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64ACF-205A-49F0-904B-BBF4A7041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7234" y="4183911"/>
            <a:ext cx="5673320" cy="190322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000" b="1" kern="1200" dirty="0">
                <a:latin typeface="Amasis MT Pro Black" panose="02040A04050005020304" pitchFamily="18" charset="0"/>
                <a:ea typeface="+mj-ea"/>
                <a:cs typeface="+mj-cs"/>
              </a:rPr>
              <a:t>Slips, Trips &amp; Falls</a:t>
            </a:r>
          </a:p>
          <a:p>
            <a:pPr marL="0" indent="0" algn="ctr">
              <a:buNone/>
            </a:pPr>
            <a:r>
              <a:rPr lang="en-US" sz="4400" dirty="0">
                <a:hlinkClick r:id="rId5"/>
              </a:rPr>
              <a:t>PREVENTING SLIPS, TRIPS, AND FALLS | Safety video &amp; Toolbox Talk - YouTube</a:t>
            </a:r>
            <a:endParaRPr lang="en-US" sz="6000" b="1" dirty="0">
              <a:latin typeface="Amasis MT Pro Black" panose="02040A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2DA1-F07E-41DF-9B0B-2286A93A646E}"/>
              </a:ext>
            </a:extLst>
          </p:cNvPr>
          <p:cNvSpPr txBox="1"/>
          <p:nvPr/>
        </p:nvSpPr>
        <p:spPr>
          <a:xfrm rot="20507371">
            <a:off x="1249006" y="526695"/>
            <a:ext cx="42146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>
                <a:latin typeface="Britannic Bold" panose="020B0903060703020204" pitchFamily="34" charset="0"/>
              </a:rPr>
              <a:t>FRICTION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>
                <a:latin typeface="Britannic Bold" panose="020B0903060703020204" pitchFamily="34" charset="0"/>
              </a:rPr>
              <a:t>MOMENTUM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>
                <a:latin typeface="Britannic Bold" panose="020B0903060703020204" pitchFamily="34" charset="0"/>
              </a:rPr>
              <a:t>GRAVITY</a:t>
            </a:r>
          </a:p>
          <a:p>
            <a:endParaRPr lang="en-US" dirty="0"/>
          </a:p>
        </p:txBody>
      </p:sp>
      <p:pic>
        <p:nvPicPr>
          <p:cNvPr id="3074" name="Picture 2" descr="Wet Floor&quot; Signage | Foster Wallace, LLC">
            <a:extLst>
              <a:ext uri="{FF2B5EF4-FFF2-40B4-BE49-F238E27FC236}">
                <a16:creationId xmlns:a16="http://schemas.microsoft.com/office/drawing/2014/main" id="{31646679-2AFC-4D28-8F34-4D64A08B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9" y="3540133"/>
            <a:ext cx="4588778" cy="305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13F1-605C-4902-A107-0AC337E2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BBCE1-5110-4992-B627-3AB1338CA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6647329" cy="53107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Report accidents and injuries before the end of your shift. </a:t>
            </a:r>
          </a:p>
          <a:p>
            <a:r>
              <a:rPr lang="en-US" dirty="0"/>
              <a:t>Community Manor is responsible for taking appropriate follow-up action, including directing medical attention, completing an investigation report and recommending or implementing appropriate corrective actions. </a:t>
            </a:r>
          </a:p>
          <a:p>
            <a:r>
              <a:rPr lang="en-US" dirty="0"/>
              <a:t>Community Manor may direct medical treatment as allowed by the Missouri workers compensation statute.</a:t>
            </a:r>
          </a:p>
          <a:p>
            <a:r>
              <a:rPr lang="en-US" dirty="0"/>
              <a:t>Any request for medical treatment should be made to your Supervisor at Community Manor.</a:t>
            </a:r>
          </a:p>
          <a:p>
            <a:r>
              <a:rPr lang="en-US" dirty="0"/>
              <a:t>If you choose to seek care on your own without authorization it may be at your own expense. </a:t>
            </a:r>
          </a:p>
          <a:p>
            <a:r>
              <a:rPr lang="en-US" dirty="0"/>
              <a:t>If you receive medical care and after an investigation your condition is deemed not work-related according to the workers compensation statutes, you or your insurance company will be liable for the medical charges.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0D4B1-EACA-4637-97FB-4BDA5CEB9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84" t="19454" r="45649" b="69711"/>
          <a:stretch/>
        </p:blipFill>
        <p:spPr>
          <a:xfrm>
            <a:off x="697023" y="170329"/>
            <a:ext cx="6887118" cy="148982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3612E83-A625-4829-A59D-12EB299A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636">
            <a:off x="8891778" y="240653"/>
            <a:ext cx="3110877" cy="2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8AEA57-77C5-412C-97B5-3F576EE61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988">
            <a:off x="7964472" y="2455193"/>
            <a:ext cx="3452038" cy="250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A4238CC-3C27-421C-94F9-BE2929B2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540">
            <a:off x="7607333" y="4853660"/>
            <a:ext cx="2685500" cy="19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B25F6-D845-46F3-BA69-3D48CEF7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C0226-4651-4BF7-AA72-6DB611F80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CAA36-1E98-45B0-AAF9-D8807BA8E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3F456C-8972-439A-90A4-D7C52FA3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90AF2C-728C-4687-B7A2-3F9C788EC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C510C0-DED1-4708-AA14-355E5AFF1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8C4F41-C97D-4755-8F7C-8C0A8E18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2897A-587E-44A0-B506-8064A9B0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03" y="302004"/>
            <a:ext cx="4184101" cy="25166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Proper Handwashing Steps-  </a:t>
            </a:r>
            <a:b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40-60 SECONDS!</a:t>
            </a:r>
            <a:b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4"/>
              </a:rPr>
              <a:t>Hand-washing Steps Using the WHO Technique - YouTube</a:t>
            </a:r>
            <a:endParaRPr lang="en-US" sz="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32F408-BBCD-48EE-ABF6-95201EF7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2D5D2F-11CF-47F1-B542-8ED3199D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9109165-7872-4D8A-A545-F48B3AF1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38E66D-E34C-48D4-9F9D-021EBD56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1BC9510C-172B-4086-A60F-7AF0FBF22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688A7FC-74D4-4003-9F5C-8C0A3F661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443884A-0473-4494-95AC-A74292738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A5C72FE-7FB1-4DA7-8CF8-45CA6AFB5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A05A27-4E41-41AB-BB9E-977863EF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12BF9D-EAB2-42D7-B657-42D5D101B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nline Media 4" title="Hand-washing Steps Using the WHO Technique">
            <a:hlinkClick r:id="" action="ppaction://media"/>
            <a:extLst>
              <a:ext uri="{FF2B5EF4-FFF2-40B4-BE49-F238E27FC236}">
                <a16:creationId xmlns:a16="http://schemas.microsoft.com/office/drawing/2014/main" id="{4C58C748-403A-49FC-AF43-F761DE0A6F75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19619" y="2875838"/>
            <a:ext cx="7023402" cy="3968222"/>
          </a:xfrm>
          <a:prstGeom prst="rect">
            <a:avLst/>
          </a:prstGeom>
        </p:spPr>
      </p:pic>
      <p:sp>
        <p:nvSpPr>
          <p:cNvPr id="41" name="Graphic 212">
            <a:extLst>
              <a:ext uri="{FF2B5EF4-FFF2-40B4-BE49-F238E27FC236}">
                <a16:creationId xmlns:a16="http://schemas.microsoft.com/office/drawing/2014/main" id="{FEFCF180-A212-449F-8D07-5EC94B28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3" name="Graphic 212">
            <a:extLst>
              <a:ext uri="{FF2B5EF4-FFF2-40B4-BE49-F238E27FC236}">
                <a16:creationId xmlns:a16="http://schemas.microsoft.com/office/drawing/2014/main" id="{1400E1BC-11DC-49A0-856F-992F20EB4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Hand Rubbing Steps Using the WHO Technique">
            <a:hlinkClick r:id="" action="ppaction://media"/>
            <a:extLst>
              <a:ext uri="{FF2B5EF4-FFF2-40B4-BE49-F238E27FC236}">
                <a16:creationId xmlns:a16="http://schemas.microsoft.com/office/drawing/2014/main" id="{8FE6D26A-891B-4E6C-A987-189370075A57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67562" y="415925"/>
            <a:ext cx="7997825" cy="44989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9725D-1F86-44AB-A31D-51CF8C386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396" y="4914900"/>
            <a:ext cx="10708158" cy="1172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Proper Hand Rubbing Steps 20-30 SECONDS</a:t>
            </a:r>
          </a:p>
          <a:p>
            <a:pPr marL="0" indent="0" algn="ctr">
              <a:buNone/>
            </a:pPr>
            <a:r>
              <a:rPr lang="en-US" sz="2400" dirty="0">
                <a:highlight>
                  <a:srgbClr val="C0C0C0"/>
                </a:highlight>
                <a:hlinkClick r:id="rId6"/>
              </a:rPr>
              <a:t>Hand Rubbing Steps Using the WHO Technique - YouTube</a:t>
            </a:r>
            <a:endParaRPr lang="en-US" sz="3600" dirty="0">
              <a:solidFill>
                <a:srgbClr val="595959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The 5 Moments of Hand Hygiene">
            <a:hlinkClick r:id="" action="ppaction://media"/>
            <a:extLst>
              <a:ext uri="{FF2B5EF4-FFF2-40B4-BE49-F238E27FC236}">
                <a16:creationId xmlns:a16="http://schemas.microsoft.com/office/drawing/2014/main" id="{11F4ACD1-0968-4E90-93AA-8943B1EDF10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1775" y="134938"/>
            <a:ext cx="8969375" cy="50450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69478-3AC4-472D-9984-E57D0049A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973" y="5164282"/>
            <a:ext cx="10603581" cy="1558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Amasis MT Pro Black" panose="02040A04050005020304" pitchFamily="18" charset="0"/>
              </a:rPr>
              <a:t>5 moments for hand hygiene</a:t>
            </a:r>
          </a:p>
          <a:p>
            <a:pPr marL="0" indent="0" algn="ctr">
              <a:buNone/>
            </a:pPr>
            <a:r>
              <a:rPr lang="en-US" sz="3600" dirty="0">
                <a:hlinkClick r:id="rId6"/>
              </a:rPr>
              <a:t>The 5 Moments of Hand Hygiene - YouTube</a:t>
            </a:r>
            <a:endParaRPr lang="en-US" sz="48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29701-C5A6-44C1-B366-3B99BCF5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393" y="407458"/>
            <a:ext cx="6569648" cy="8863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Properly DON P.P.E.</a:t>
            </a:r>
            <a:br>
              <a:rPr lang="en-US" sz="1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4"/>
              </a:rPr>
              <a:t>Demonstration of Donning (Putting On) Personal Protective Equipment (PPE) - YouTube</a:t>
            </a:r>
            <a:endParaRPr lang="en-US" sz="2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5" name="Online Media 4" title="Demonstration of Donning (Putting On) Personal Protective Equipment (PPE)">
            <a:hlinkClick r:id="" action="ppaction://media"/>
            <a:extLst>
              <a:ext uri="{FF2B5EF4-FFF2-40B4-BE49-F238E27FC236}">
                <a16:creationId xmlns:a16="http://schemas.microsoft.com/office/drawing/2014/main" id="{A2DA8C66-7AB5-4AF8-B76E-7086F6E9ADEB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2466" y="1751079"/>
            <a:ext cx="6655732" cy="37604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556A6-EB95-4E5D-B6EB-65B1382F3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0033" y="1820369"/>
            <a:ext cx="4162008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PERSONAL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PROTECTIVE EQUIPMENT</a:t>
            </a:r>
          </a:p>
          <a:p>
            <a:r>
              <a:rPr lang="en-US" dirty="0">
                <a:solidFill>
                  <a:schemeClr val="bg1"/>
                </a:solidFill>
              </a:rPr>
              <a:t>ISOLATION GOWN</a:t>
            </a:r>
          </a:p>
          <a:p>
            <a:r>
              <a:rPr lang="en-US" dirty="0">
                <a:solidFill>
                  <a:schemeClr val="bg1"/>
                </a:solidFill>
              </a:rPr>
              <a:t>N 95 RESPIRATOR</a:t>
            </a:r>
          </a:p>
          <a:p>
            <a:r>
              <a:rPr lang="en-US" dirty="0">
                <a:solidFill>
                  <a:schemeClr val="bg1"/>
                </a:solidFill>
              </a:rPr>
              <a:t>FACE MASK</a:t>
            </a:r>
          </a:p>
          <a:p>
            <a:r>
              <a:rPr lang="en-US" dirty="0">
                <a:solidFill>
                  <a:schemeClr val="bg1"/>
                </a:solidFill>
              </a:rPr>
              <a:t>FACE SHIELD</a:t>
            </a:r>
          </a:p>
          <a:p>
            <a:r>
              <a:rPr lang="en-US" dirty="0">
                <a:solidFill>
                  <a:schemeClr val="bg1"/>
                </a:solidFill>
              </a:rPr>
              <a:t>GOGGLES</a:t>
            </a:r>
          </a:p>
          <a:p>
            <a:r>
              <a:rPr lang="en-US" dirty="0">
                <a:solidFill>
                  <a:schemeClr val="bg1"/>
                </a:solidFill>
              </a:rPr>
              <a:t>GLOVES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79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3DBF2-428F-4CA6-A3AE-3E053845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820" y="1498600"/>
            <a:ext cx="3295156" cy="25345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DOFF PPE</a:t>
            </a:r>
            <a:br>
              <a:rPr lang="en-US" sz="4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4"/>
              </a:rPr>
              <a:t>Demonstration of Doffing (Taking Off) Personal Protective Equipment (PPE) - YouTube</a:t>
            </a:r>
            <a:endParaRPr lang="en-US" sz="2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0B7591-E174-45D9-AAD8-79C1422A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383E2A-B816-4E3B-B3E5-FE96002BA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284B916-CB4D-43C2-A9BD-F5C2F9FA2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3F88E75-63BE-4838-84A5-C45F377EC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59003A-C3CD-4E9D-A057-5F79D7288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34D2648-A050-4B2F-B866-6F9AC8F0C0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C7806EE-99C0-43D0-B14B-CC29145800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5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Online Media 4" title="Demonstration of Doffing (Taking Off) Personal Protective Equipment (PPE)">
            <a:hlinkClick r:id="" action="ppaction://media"/>
            <a:extLst>
              <a:ext uri="{FF2B5EF4-FFF2-40B4-BE49-F238E27FC236}">
                <a16:creationId xmlns:a16="http://schemas.microsoft.com/office/drawing/2014/main" id="{8DF22C4F-5862-4F47-8DFB-665D354C0F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1404" y="1080346"/>
            <a:ext cx="7573548" cy="42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3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34D83F-6C6F-4B94-8087-0187AF6AF11C}"/>
              </a:ext>
            </a:extLst>
          </p:cNvPr>
          <p:cNvSpPr/>
          <p:nvPr/>
        </p:nvSpPr>
        <p:spPr>
          <a:xfrm>
            <a:off x="319597" y="230188"/>
            <a:ext cx="11034203" cy="1460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03EE5-EF30-4515-8EE4-882ACB1A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63"/>
            <a:ext cx="9175812" cy="13977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badi Extra Light" panose="020B0204020104020204" pitchFamily="34" charset="0"/>
              </a:rPr>
              <a:t>The Mission of </a:t>
            </a:r>
            <a:br>
              <a:rPr lang="en-US" sz="4800" b="1" dirty="0">
                <a:solidFill>
                  <a:schemeClr val="bg1"/>
                </a:solidFill>
                <a:latin typeface="Abadi Extra Light" panose="020B0204020104020204" pitchFamily="34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Fountainbleau</a:t>
            </a:r>
            <a:r>
              <a:rPr lang="en-US" sz="4800" b="1" dirty="0">
                <a:solidFill>
                  <a:schemeClr val="bg1"/>
                </a:solidFill>
                <a:latin typeface="Abadi Extra Light" panose="020B0204020104020204" pitchFamily="34" charset="0"/>
              </a:rPr>
              <a:t> Lodge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ACA3-FF89-484F-AE8B-F883BDFF3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598" y="1899821"/>
            <a:ext cx="3915052" cy="42771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Abadi Extra Light" panose="020B0204020104020204" pitchFamily="34" charset="0"/>
              </a:rPr>
              <a:t>Is to enable the RESIDENTS to achieve their highest potential of independent living before and after the onset of illness and/or the aging process.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CB481-FFBD-4591-9EFE-1D34F1E14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9687" y="1824484"/>
            <a:ext cx="2962715" cy="435133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badi Extra Light" panose="020B0204020104020204" pitchFamily="34" charset="0"/>
              </a:rPr>
              <a:t>Safe</a:t>
            </a:r>
          </a:p>
          <a:p>
            <a:r>
              <a:rPr lang="en-US" sz="3200" b="1" dirty="0">
                <a:latin typeface="Abadi Extra Light" panose="020B0204020104020204" pitchFamily="34" charset="0"/>
              </a:rPr>
              <a:t>Comfortable</a:t>
            </a:r>
          </a:p>
          <a:p>
            <a:r>
              <a:rPr lang="en-US" sz="3200" b="1" dirty="0">
                <a:latin typeface="Abadi Extra Light" panose="020B0204020104020204" pitchFamily="34" charset="0"/>
              </a:rPr>
              <a:t>Pleasant Environment</a:t>
            </a:r>
          </a:p>
          <a:p>
            <a:r>
              <a:rPr lang="en-US" sz="3200" b="1" dirty="0">
                <a:latin typeface="Abadi Extra Light" panose="020B0204020104020204" pitchFamily="34" charset="0"/>
              </a:rPr>
              <a:t>Individual Goals</a:t>
            </a:r>
          </a:p>
          <a:p>
            <a:r>
              <a:rPr lang="en-US" sz="3200" b="1" dirty="0">
                <a:latin typeface="Abadi Extra Light" panose="020B0204020104020204" pitchFamily="34" charset="0"/>
              </a:rPr>
              <a:t>Spirituality</a:t>
            </a:r>
          </a:p>
          <a:p>
            <a:r>
              <a:rPr lang="en-US" sz="3200" b="1" dirty="0">
                <a:latin typeface="Abadi Extra Light" panose="020B0204020104020204" pitchFamily="34" charset="0"/>
              </a:rPr>
              <a:t>Social Needs</a:t>
            </a:r>
          </a:p>
          <a:p>
            <a:r>
              <a:rPr lang="en-US" sz="3200" b="1" dirty="0">
                <a:latin typeface="Abadi Extra Light" panose="020B0204020104020204" pitchFamily="34" charset="0"/>
              </a:rPr>
              <a:t>Compassionate Care</a:t>
            </a:r>
          </a:p>
        </p:txBody>
      </p:sp>
      <p:pic>
        <p:nvPicPr>
          <p:cNvPr id="12294" name="Picture 6" descr="Sacramento Flower Subscription Deliveries and Micro-Weddings – Bloom">
            <a:extLst>
              <a:ext uri="{FF2B5EF4-FFF2-40B4-BE49-F238E27FC236}">
                <a16:creationId xmlns:a16="http://schemas.microsoft.com/office/drawing/2014/main" id="{2EB9790B-C839-5C74-25A2-0D93330C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05" y="1690688"/>
            <a:ext cx="4474658" cy="44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ried Chicken Dinner | The 15 Tastiest, Budget-Friendly Foods at  Disneyland, According to Frequent Park-Goers | POPSUGAR Food Photo 14">
            <a:extLst>
              <a:ext uri="{FF2B5EF4-FFF2-40B4-BE49-F238E27FC236}">
                <a16:creationId xmlns:a16="http://schemas.microsoft.com/office/drawing/2014/main" id="{B7CC9200-A4B5-E73F-EA4F-D10E374E2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/>
          <a:stretch/>
        </p:blipFill>
        <p:spPr bwMode="auto">
          <a:xfrm>
            <a:off x="5837142" y="4999360"/>
            <a:ext cx="2962715" cy="1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INGO HEAVEN! - Free Bingo Games! Download to Play for free Online or  Offline!:Amazon.com:Appstore for Android">
            <a:extLst>
              <a:ext uri="{FF2B5EF4-FFF2-40B4-BE49-F238E27FC236}">
                <a16:creationId xmlns:a16="http://schemas.microsoft.com/office/drawing/2014/main" id="{103EA84A-3A09-7A72-937F-73C7F097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8134">
            <a:off x="3907750" y="5092550"/>
            <a:ext cx="1730022" cy="173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72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9B25F6-D845-46F3-BA69-3D48CEF7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AC0226-4651-4BF7-AA72-6DB611F80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8CCAA36-1E98-45B0-AAF9-D8807BA8E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3F456C-8972-439A-90A4-D7C52FA3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90AF2C-728C-4687-B7A2-3F9C788EC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1C510C0-DED1-4708-AA14-355E5AFF1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8C4F41-C97D-4755-8F7C-8C0A8E18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E4EF8-AA18-4932-8B55-903C3B5D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03" y="1018597"/>
            <a:ext cx="4184101" cy="15623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REGULATED MEDICAL WASTE</a:t>
            </a:r>
            <a:b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(BIOHAZARDOUS WASTE)</a:t>
            </a:r>
            <a:b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90BF3-0D13-4D13-AB08-F19C5A9E1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9700" y="2065461"/>
            <a:ext cx="4184101" cy="853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What Is Regulated Medical Waste (RMW)? - YouTube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32F408-BBCD-48EE-ABF6-95201EF7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2D5D2F-11CF-47F1-B542-8ED3199D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109165-7872-4D8A-A545-F48B3AF1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438E66D-E34C-48D4-9F9D-021EBD56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1BC9510C-172B-4086-A60F-7AF0FBF22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88A7FC-74D4-4003-9F5C-8C0A3F661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443884A-0473-4494-95AC-A74292738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5C72FE-7FB1-4DA7-8CF8-45CA6AFB5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A05A27-4E41-41AB-BB9E-977863EF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12BF9D-EAB2-42D7-B657-42D5D101B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Online Media 8" title="What Is Regulated Medical Waste (RMW)?">
            <a:hlinkClick r:id="" action="ppaction://media"/>
            <a:extLst>
              <a:ext uri="{FF2B5EF4-FFF2-40B4-BE49-F238E27FC236}">
                <a16:creationId xmlns:a16="http://schemas.microsoft.com/office/drawing/2014/main" id="{E6F0C350-3D8E-4DEF-B1F2-E5084F69567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24925" y="2803017"/>
            <a:ext cx="6823712" cy="3855397"/>
          </a:xfrm>
          <a:prstGeom prst="rect">
            <a:avLst/>
          </a:prstGeom>
        </p:spPr>
      </p:pic>
      <p:sp>
        <p:nvSpPr>
          <p:cNvPr id="45" name="Graphic 212">
            <a:extLst>
              <a:ext uri="{FF2B5EF4-FFF2-40B4-BE49-F238E27FC236}">
                <a16:creationId xmlns:a16="http://schemas.microsoft.com/office/drawing/2014/main" id="{FEFCF180-A212-449F-8D07-5EC94B28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7" name="Graphic 212">
            <a:extLst>
              <a:ext uri="{FF2B5EF4-FFF2-40B4-BE49-F238E27FC236}">
                <a16:creationId xmlns:a16="http://schemas.microsoft.com/office/drawing/2014/main" id="{1400E1BC-11DC-49A0-856F-992F20EB4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496F-DFB4-4CBD-8726-368C6D96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23949">
            <a:off x="7392581" y="3047393"/>
            <a:ext cx="3463701" cy="22062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Cooper Black" panose="0208090404030B020404" pitchFamily="18" charset="0"/>
              </a:rPr>
              <a:t>How To Dispose of</a:t>
            </a:r>
            <a:r>
              <a:rPr lang="en-US" sz="5400" dirty="0">
                <a:solidFill>
                  <a:srgbClr val="FFFFFF"/>
                </a:solidFill>
                <a:latin typeface="Cooper Black" panose="0208090404030B020404" pitchFamily="18" charset="0"/>
              </a:rPr>
              <a:t> Sharps!</a:t>
            </a:r>
            <a:endParaRPr lang="en-US" sz="5400" kern="1200" dirty="0">
              <a:solidFill>
                <a:srgbClr val="FFFFFF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Online Media 4" title="How To Properly Dispose Of Sharps And Medical Waste">
            <a:hlinkClick r:id="" action="ppaction://media"/>
            <a:extLst>
              <a:ext uri="{FF2B5EF4-FFF2-40B4-BE49-F238E27FC236}">
                <a16:creationId xmlns:a16="http://schemas.microsoft.com/office/drawing/2014/main" id="{6771454E-B68B-4DA4-BEE9-EC72CD2CB85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000" y="817563"/>
            <a:ext cx="6761163" cy="3803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1250AB-87C3-4F9E-9F9D-4B7795F727DE}"/>
              </a:ext>
            </a:extLst>
          </p:cNvPr>
          <p:cNvSpPr txBox="1"/>
          <p:nvPr/>
        </p:nvSpPr>
        <p:spPr>
          <a:xfrm>
            <a:off x="542814" y="4501331"/>
            <a:ext cx="5699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5"/>
              </a:rPr>
              <a:t>How To Properly Dispose Of Sharps And Medical Waste - YouTube</a:t>
            </a:r>
            <a:endParaRPr lang="en-US" sz="4000" dirty="0"/>
          </a:p>
        </p:txBody>
      </p:sp>
      <p:pic>
        <p:nvPicPr>
          <p:cNvPr id="11266" name="Picture 2" descr="Needles, Lancets and Sharps | Environmental Services | City of San Diego  Official Website">
            <a:extLst>
              <a:ext uri="{FF2B5EF4-FFF2-40B4-BE49-F238E27FC236}">
                <a16:creationId xmlns:a16="http://schemas.microsoft.com/office/drawing/2014/main" id="{41C40E8A-1916-4510-9AEA-43647492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219">
            <a:off x="8291054" y="66072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7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B44D5-7662-40DB-BE9B-564881C9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51" y="556464"/>
            <a:ext cx="3624471" cy="20969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to use an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Emergency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EYE WASH STATION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64D8D-3F55-4AB9-9613-9026A81EA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103" y="2461447"/>
            <a:ext cx="3624471" cy="18940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hlinkClick r:id="rId4"/>
              </a:rPr>
              <a:t>Emergency Eyewash - Safety Training Video - Protect Your Vision After Accidents - YouTube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355" y="172704"/>
            <a:ext cx="2754585" cy="275458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5E0BF71-78CD-4FD9-BB54-48CD141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355" y="172704"/>
            <a:ext cx="2754585" cy="2754585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9001" y="97414"/>
            <a:ext cx="2754585" cy="275458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Emergency Eyewash Station&amp;quot; Sign with Down Arrow by SmartSign | 14&amp;quot; x 10&amp;quot; 3M  Reflective Aluminum: Amazon.com: Industrial &amp;amp; Scientific">
            <a:extLst>
              <a:ext uri="{FF2B5EF4-FFF2-40B4-BE49-F238E27FC236}">
                <a16:creationId xmlns:a16="http://schemas.microsoft.com/office/drawing/2014/main" id="{D1E7E075-08A0-4FB4-8E89-C723AF82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08183">
            <a:off x="4760955" y="817352"/>
            <a:ext cx="1897377" cy="13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5376B64-7D0F-4553-BC39-AD8889787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94898" y="2169581"/>
            <a:ext cx="2504136" cy="2529364"/>
          </a:xfrm>
          <a:custGeom>
            <a:avLst/>
            <a:gdLst>
              <a:gd name="connsiteX0" fmla="*/ 1289342 w 2504136"/>
              <a:gd name="connsiteY0" fmla="*/ 0 h 2529364"/>
              <a:gd name="connsiteX1" fmla="*/ 2477361 w 2504136"/>
              <a:gd name="connsiteY1" fmla="*/ 772411 h 2529364"/>
              <a:gd name="connsiteX2" fmla="*/ 2504136 w 2504136"/>
              <a:gd name="connsiteY2" fmla="*/ 844166 h 2529364"/>
              <a:gd name="connsiteX3" fmla="*/ 2504136 w 2504136"/>
              <a:gd name="connsiteY3" fmla="*/ 1685198 h 2529364"/>
              <a:gd name="connsiteX4" fmla="*/ 2477361 w 2504136"/>
              <a:gd name="connsiteY4" fmla="*/ 1756954 h 2529364"/>
              <a:gd name="connsiteX5" fmla="*/ 1289342 w 2504136"/>
              <a:gd name="connsiteY5" fmla="*/ 2529364 h 2529364"/>
              <a:gd name="connsiteX6" fmla="*/ 0 w 2504136"/>
              <a:gd name="connsiteY6" fmla="*/ 1264682 h 2529364"/>
              <a:gd name="connsiteX7" fmla="*/ 1289342 w 2504136"/>
              <a:gd name="connsiteY7" fmla="*/ 0 h 252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4136" h="2529364">
                <a:moveTo>
                  <a:pt x="1289342" y="0"/>
                </a:moveTo>
                <a:cubicBezTo>
                  <a:pt x="1823405" y="0"/>
                  <a:pt x="2281628" y="318497"/>
                  <a:pt x="2477361" y="772411"/>
                </a:cubicBezTo>
                <a:lnTo>
                  <a:pt x="2504136" y="844166"/>
                </a:lnTo>
                <a:lnTo>
                  <a:pt x="2504136" y="1685198"/>
                </a:lnTo>
                <a:lnTo>
                  <a:pt x="2477361" y="1756954"/>
                </a:lnTo>
                <a:cubicBezTo>
                  <a:pt x="2281628" y="2210867"/>
                  <a:pt x="1823405" y="2529364"/>
                  <a:pt x="1289342" y="2529364"/>
                </a:cubicBezTo>
                <a:cubicBezTo>
                  <a:pt x="577258" y="2529364"/>
                  <a:pt x="0" y="1963147"/>
                  <a:pt x="0" y="1264682"/>
                </a:cubicBezTo>
                <a:cubicBezTo>
                  <a:pt x="0" y="566217"/>
                  <a:pt x="577258" y="0"/>
                  <a:pt x="1289342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64CC68E-3C7E-41A2-9943-3BF89561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94898" y="2169581"/>
            <a:ext cx="2504136" cy="2529364"/>
          </a:xfrm>
          <a:custGeom>
            <a:avLst/>
            <a:gdLst>
              <a:gd name="connsiteX0" fmla="*/ 1289342 w 2504136"/>
              <a:gd name="connsiteY0" fmla="*/ 0 h 2529364"/>
              <a:gd name="connsiteX1" fmla="*/ 2477361 w 2504136"/>
              <a:gd name="connsiteY1" fmla="*/ 772411 h 2529364"/>
              <a:gd name="connsiteX2" fmla="*/ 2504136 w 2504136"/>
              <a:gd name="connsiteY2" fmla="*/ 844166 h 2529364"/>
              <a:gd name="connsiteX3" fmla="*/ 2504136 w 2504136"/>
              <a:gd name="connsiteY3" fmla="*/ 1685198 h 2529364"/>
              <a:gd name="connsiteX4" fmla="*/ 2477361 w 2504136"/>
              <a:gd name="connsiteY4" fmla="*/ 1756954 h 2529364"/>
              <a:gd name="connsiteX5" fmla="*/ 1289342 w 2504136"/>
              <a:gd name="connsiteY5" fmla="*/ 2529364 h 2529364"/>
              <a:gd name="connsiteX6" fmla="*/ 0 w 2504136"/>
              <a:gd name="connsiteY6" fmla="*/ 1264682 h 2529364"/>
              <a:gd name="connsiteX7" fmla="*/ 1289342 w 2504136"/>
              <a:gd name="connsiteY7" fmla="*/ 0 h 252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4136" h="2529364">
                <a:moveTo>
                  <a:pt x="1289342" y="0"/>
                </a:moveTo>
                <a:cubicBezTo>
                  <a:pt x="1823405" y="0"/>
                  <a:pt x="2281628" y="318497"/>
                  <a:pt x="2477361" y="772411"/>
                </a:cubicBezTo>
                <a:lnTo>
                  <a:pt x="2504136" y="844166"/>
                </a:lnTo>
                <a:lnTo>
                  <a:pt x="2504136" y="1685198"/>
                </a:lnTo>
                <a:lnTo>
                  <a:pt x="2477361" y="1756954"/>
                </a:lnTo>
                <a:cubicBezTo>
                  <a:pt x="2281628" y="2210867"/>
                  <a:pt x="1823405" y="2529364"/>
                  <a:pt x="1289342" y="2529364"/>
                </a:cubicBezTo>
                <a:cubicBezTo>
                  <a:pt x="577258" y="2529364"/>
                  <a:pt x="0" y="1963147"/>
                  <a:pt x="0" y="1264682"/>
                </a:cubicBezTo>
                <a:cubicBezTo>
                  <a:pt x="0" y="566217"/>
                  <a:pt x="577258" y="0"/>
                  <a:pt x="1289342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A8F4EF6-63F4-4276-92EC-A84D38D15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1905" y="2095246"/>
            <a:ext cx="2578683" cy="252936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270DD9C-2075-4DC8-A1F6-37941B50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9127" y="-20472"/>
            <a:ext cx="2578684" cy="2431322"/>
          </a:xfrm>
          <a:custGeom>
            <a:avLst/>
            <a:gdLst>
              <a:gd name="connsiteX0" fmla="*/ 691905 w 2578684"/>
              <a:gd name="connsiteY0" fmla="*/ 0 h 2431322"/>
              <a:gd name="connsiteX1" fmla="*/ 1886779 w 2578684"/>
              <a:gd name="connsiteY1" fmla="*/ 0 h 2431322"/>
              <a:gd name="connsiteX2" fmla="*/ 1903919 w 2578684"/>
              <a:gd name="connsiteY2" fmla="*/ 8257 h 2431322"/>
              <a:gd name="connsiteX3" fmla="*/ 2578684 w 2578684"/>
              <a:gd name="connsiteY3" fmla="*/ 1141981 h 2431322"/>
              <a:gd name="connsiteX4" fmla="*/ 1289342 w 2578684"/>
              <a:gd name="connsiteY4" fmla="*/ 2431322 h 2431322"/>
              <a:gd name="connsiteX5" fmla="*/ 0 w 2578684"/>
              <a:gd name="connsiteY5" fmla="*/ 1141981 h 2431322"/>
              <a:gd name="connsiteX6" fmla="*/ 674765 w 2578684"/>
              <a:gd name="connsiteY6" fmla="*/ 8257 h 243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684" h="2431322">
                <a:moveTo>
                  <a:pt x="691905" y="0"/>
                </a:moveTo>
                <a:lnTo>
                  <a:pt x="1886779" y="0"/>
                </a:lnTo>
                <a:lnTo>
                  <a:pt x="1903919" y="8257"/>
                </a:lnTo>
                <a:cubicBezTo>
                  <a:pt x="2305839" y="226593"/>
                  <a:pt x="2578684" y="652424"/>
                  <a:pt x="2578684" y="1141981"/>
                </a:cubicBezTo>
                <a:cubicBezTo>
                  <a:pt x="2578684" y="1854064"/>
                  <a:pt x="2001426" y="2431322"/>
                  <a:pt x="1289342" y="2431322"/>
                </a:cubicBezTo>
                <a:cubicBezTo>
                  <a:pt x="577258" y="2431322"/>
                  <a:pt x="0" y="1854064"/>
                  <a:pt x="0" y="1141981"/>
                </a:cubicBezTo>
                <a:cubicBezTo>
                  <a:pt x="0" y="652424"/>
                  <a:pt x="272845" y="226593"/>
                  <a:pt x="674765" y="8257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DB2E62A3-A22B-4216-BFFB-D0E6D410E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9127" y="-20472"/>
            <a:ext cx="2578684" cy="2431322"/>
          </a:xfrm>
          <a:custGeom>
            <a:avLst/>
            <a:gdLst>
              <a:gd name="connsiteX0" fmla="*/ 691905 w 2578684"/>
              <a:gd name="connsiteY0" fmla="*/ 0 h 2431322"/>
              <a:gd name="connsiteX1" fmla="*/ 1886779 w 2578684"/>
              <a:gd name="connsiteY1" fmla="*/ 0 h 2431322"/>
              <a:gd name="connsiteX2" fmla="*/ 1903919 w 2578684"/>
              <a:gd name="connsiteY2" fmla="*/ 8257 h 2431322"/>
              <a:gd name="connsiteX3" fmla="*/ 2578684 w 2578684"/>
              <a:gd name="connsiteY3" fmla="*/ 1141981 h 2431322"/>
              <a:gd name="connsiteX4" fmla="*/ 1289342 w 2578684"/>
              <a:gd name="connsiteY4" fmla="*/ 2431322 h 2431322"/>
              <a:gd name="connsiteX5" fmla="*/ 0 w 2578684"/>
              <a:gd name="connsiteY5" fmla="*/ 1141981 h 2431322"/>
              <a:gd name="connsiteX6" fmla="*/ 674765 w 2578684"/>
              <a:gd name="connsiteY6" fmla="*/ 8257 h 243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684" h="2431322">
                <a:moveTo>
                  <a:pt x="691905" y="0"/>
                </a:moveTo>
                <a:lnTo>
                  <a:pt x="1886779" y="0"/>
                </a:lnTo>
                <a:lnTo>
                  <a:pt x="1903919" y="8257"/>
                </a:lnTo>
                <a:cubicBezTo>
                  <a:pt x="2305839" y="226593"/>
                  <a:pt x="2578684" y="652424"/>
                  <a:pt x="2578684" y="1141981"/>
                </a:cubicBezTo>
                <a:cubicBezTo>
                  <a:pt x="2578684" y="1854064"/>
                  <a:pt x="2001426" y="2431322"/>
                  <a:pt x="1289342" y="2431322"/>
                </a:cubicBezTo>
                <a:cubicBezTo>
                  <a:pt x="577258" y="2431322"/>
                  <a:pt x="0" y="1854064"/>
                  <a:pt x="0" y="1141981"/>
                </a:cubicBezTo>
                <a:cubicBezTo>
                  <a:pt x="0" y="652424"/>
                  <a:pt x="272845" y="226593"/>
                  <a:pt x="674765" y="8257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84A8E03-BC91-4AA0-B5D3-915FDA212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5162" y="-20471"/>
            <a:ext cx="2578684" cy="2355537"/>
          </a:xfrm>
          <a:custGeom>
            <a:avLst/>
            <a:gdLst>
              <a:gd name="connsiteX0" fmla="*/ 564520 w 2578684"/>
              <a:gd name="connsiteY0" fmla="*/ 0 h 2355537"/>
              <a:gd name="connsiteX1" fmla="*/ 2014165 w 2578684"/>
              <a:gd name="connsiteY1" fmla="*/ 0 h 2355537"/>
              <a:gd name="connsiteX2" fmla="*/ 2109483 w 2578684"/>
              <a:gd name="connsiteY2" fmla="*/ 71278 h 2355537"/>
              <a:gd name="connsiteX3" fmla="*/ 2578684 w 2578684"/>
              <a:gd name="connsiteY3" fmla="*/ 1066196 h 2355537"/>
              <a:gd name="connsiteX4" fmla="*/ 1289342 w 2578684"/>
              <a:gd name="connsiteY4" fmla="*/ 2355537 h 2355537"/>
              <a:gd name="connsiteX5" fmla="*/ 0 w 2578684"/>
              <a:gd name="connsiteY5" fmla="*/ 1066196 h 2355537"/>
              <a:gd name="connsiteX6" fmla="*/ 469201 w 2578684"/>
              <a:gd name="connsiteY6" fmla="*/ 71278 h 235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684" h="2355537">
                <a:moveTo>
                  <a:pt x="564520" y="0"/>
                </a:moveTo>
                <a:lnTo>
                  <a:pt x="2014165" y="0"/>
                </a:lnTo>
                <a:lnTo>
                  <a:pt x="2109483" y="71278"/>
                </a:lnTo>
                <a:cubicBezTo>
                  <a:pt x="2396036" y="307762"/>
                  <a:pt x="2578684" y="665649"/>
                  <a:pt x="2578684" y="1066196"/>
                </a:cubicBezTo>
                <a:cubicBezTo>
                  <a:pt x="2578684" y="1778279"/>
                  <a:pt x="2001426" y="2355537"/>
                  <a:pt x="1289342" y="2355537"/>
                </a:cubicBezTo>
                <a:cubicBezTo>
                  <a:pt x="577258" y="2355537"/>
                  <a:pt x="0" y="1778279"/>
                  <a:pt x="0" y="1066196"/>
                </a:cubicBezTo>
                <a:cubicBezTo>
                  <a:pt x="0" y="665649"/>
                  <a:pt x="182648" y="307762"/>
                  <a:pt x="469201" y="71278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Eyewash Station Safety Signs | Clarion Safety Systems">
            <a:extLst>
              <a:ext uri="{FF2B5EF4-FFF2-40B4-BE49-F238E27FC236}">
                <a16:creationId xmlns:a16="http://schemas.microsoft.com/office/drawing/2014/main" id="{155D92EB-6B08-499F-85FA-35A627D4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15470">
            <a:off x="8304760" y="188339"/>
            <a:ext cx="1234378" cy="17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15147" y="265338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007FAD6A-A22B-446D-939E-64E109872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4642" y="3599464"/>
            <a:ext cx="3854368" cy="3271789"/>
          </a:xfrm>
          <a:custGeom>
            <a:avLst/>
            <a:gdLst>
              <a:gd name="connsiteX0" fmla="*/ 1927184 w 3854368"/>
              <a:gd name="connsiteY0" fmla="*/ 0 h 3271789"/>
              <a:gd name="connsiteX1" fmla="*/ 3854368 w 3854368"/>
              <a:gd name="connsiteY1" fmla="*/ 1927184 h 3271789"/>
              <a:gd name="connsiteX2" fmla="*/ 3414293 w 3854368"/>
              <a:gd name="connsiteY2" fmla="*/ 3153052 h 3271789"/>
              <a:gd name="connsiteX3" fmla="*/ 3306377 w 3854368"/>
              <a:gd name="connsiteY3" fmla="*/ 3271789 h 3271789"/>
              <a:gd name="connsiteX4" fmla="*/ 547991 w 3854368"/>
              <a:gd name="connsiteY4" fmla="*/ 3271789 h 3271789"/>
              <a:gd name="connsiteX5" fmla="*/ 440076 w 3854368"/>
              <a:gd name="connsiteY5" fmla="*/ 3153052 h 3271789"/>
              <a:gd name="connsiteX6" fmla="*/ 0 w 3854368"/>
              <a:gd name="connsiteY6" fmla="*/ 1927184 h 3271789"/>
              <a:gd name="connsiteX7" fmla="*/ 1927184 w 3854368"/>
              <a:gd name="connsiteY7" fmla="*/ 0 h 327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368" h="3271789">
                <a:moveTo>
                  <a:pt x="1927184" y="0"/>
                </a:moveTo>
                <a:cubicBezTo>
                  <a:pt x="2991538" y="0"/>
                  <a:pt x="3854368" y="862830"/>
                  <a:pt x="3854368" y="1927184"/>
                </a:cubicBezTo>
                <a:cubicBezTo>
                  <a:pt x="3854368" y="2392839"/>
                  <a:pt x="3689217" y="2819921"/>
                  <a:pt x="3414293" y="3153052"/>
                </a:cubicBezTo>
                <a:lnTo>
                  <a:pt x="3306377" y="3271789"/>
                </a:lnTo>
                <a:lnTo>
                  <a:pt x="547991" y="3271789"/>
                </a:lnTo>
                <a:lnTo>
                  <a:pt x="440076" y="3153052"/>
                </a:lnTo>
                <a:cubicBezTo>
                  <a:pt x="165151" y="2819921"/>
                  <a:pt x="0" y="2392839"/>
                  <a:pt x="0" y="1927184"/>
                </a:cubicBezTo>
                <a:cubicBezTo>
                  <a:pt x="0" y="862830"/>
                  <a:pt x="862830" y="0"/>
                  <a:pt x="1927184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9A4BC4F8-D2ED-4E14-9676-1B9B12E03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4642" y="3599464"/>
            <a:ext cx="3854368" cy="3271789"/>
          </a:xfrm>
          <a:custGeom>
            <a:avLst/>
            <a:gdLst>
              <a:gd name="connsiteX0" fmla="*/ 1927184 w 3854368"/>
              <a:gd name="connsiteY0" fmla="*/ 0 h 3271789"/>
              <a:gd name="connsiteX1" fmla="*/ 3854368 w 3854368"/>
              <a:gd name="connsiteY1" fmla="*/ 1927184 h 3271789"/>
              <a:gd name="connsiteX2" fmla="*/ 3414293 w 3854368"/>
              <a:gd name="connsiteY2" fmla="*/ 3153052 h 3271789"/>
              <a:gd name="connsiteX3" fmla="*/ 3306377 w 3854368"/>
              <a:gd name="connsiteY3" fmla="*/ 3271789 h 3271789"/>
              <a:gd name="connsiteX4" fmla="*/ 547991 w 3854368"/>
              <a:gd name="connsiteY4" fmla="*/ 3271789 h 3271789"/>
              <a:gd name="connsiteX5" fmla="*/ 440076 w 3854368"/>
              <a:gd name="connsiteY5" fmla="*/ 3153052 h 3271789"/>
              <a:gd name="connsiteX6" fmla="*/ 0 w 3854368"/>
              <a:gd name="connsiteY6" fmla="*/ 1927184 h 3271789"/>
              <a:gd name="connsiteX7" fmla="*/ 1927184 w 3854368"/>
              <a:gd name="connsiteY7" fmla="*/ 0 h 327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368" h="3271789">
                <a:moveTo>
                  <a:pt x="1927184" y="0"/>
                </a:moveTo>
                <a:cubicBezTo>
                  <a:pt x="2991538" y="0"/>
                  <a:pt x="3854368" y="862830"/>
                  <a:pt x="3854368" y="1927184"/>
                </a:cubicBezTo>
                <a:cubicBezTo>
                  <a:pt x="3854368" y="2392839"/>
                  <a:pt x="3689217" y="2819921"/>
                  <a:pt x="3414293" y="3153052"/>
                </a:cubicBezTo>
                <a:lnTo>
                  <a:pt x="3306377" y="3271789"/>
                </a:lnTo>
                <a:lnTo>
                  <a:pt x="547991" y="3271789"/>
                </a:lnTo>
                <a:lnTo>
                  <a:pt x="440076" y="3153052"/>
                </a:lnTo>
                <a:cubicBezTo>
                  <a:pt x="165151" y="2819921"/>
                  <a:pt x="0" y="2392839"/>
                  <a:pt x="0" y="1927184"/>
                </a:cubicBezTo>
                <a:cubicBezTo>
                  <a:pt x="0" y="862830"/>
                  <a:pt x="862830" y="0"/>
                  <a:pt x="1927184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C125B5C3-09E0-448D-8B09-42E4EB8C5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866" y="3467474"/>
            <a:ext cx="3854368" cy="3403779"/>
          </a:xfrm>
          <a:custGeom>
            <a:avLst/>
            <a:gdLst>
              <a:gd name="connsiteX0" fmla="*/ 1927184 w 3854368"/>
              <a:gd name="connsiteY0" fmla="*/ 0 h 3403779"/>
              <a:gd name="connsiteX1" fmla="*/ 3854368 w 3854368"/>
              <a:gd name="connsiteY1" fmla="*/ 1927184 h 3403779"/>
              <a:gd name="connsiteX2" fmla="*/ 3289909 w 3854368"/>
              <a:gd name="connsiteY2" fmla="*/ 3289909 h 3403779"/>
              <a:gd name="connsiteX3" fmla="*/ 3164620 w 3854368"/>
              <a:gd name="connsiteY3" fmla="*/ 3403779 h 3403779"/>
              <a:gd name="connsiteX4" fmla="*/ 689748 w 3854368"/>
              <a:gd name="connsiteY4" fmla="*/ 3403779 h 3403779"/>
              <a:gd name="connsiteX5" fmla="*/ 564460 w 3854368"/>
              <a:gd name="connsiteY5" fmla="*/ 3289909 h 3403779"/>
              <a:gd name="connsiteX6" fmla="*/ 0 w 3854368"/>
              <a:gd name="connsiteY6" fmla="*/ 1927184 h 3403779"/>
              <a:gd name="connsiteX7" fmla="*/ 1927184 w 3854368"/>
              <a:gd name="connsiteY7" fmla="*/ 0 h 340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368" h="3403779">
                <a:moveTo>
                  <a:pt x="1927184" y="0"/>
                </a:moveTo>
                <a:cubicBezTo>
                  <a:pt x="2991538" y="0"/>
                  <a:pt x="3854368" y="862830"/>
                  <a:pt x="3854368" y="1927184"/>
                </a:cubicBezTo>
                <a:cubicBezTo>
                  <a:pt x="3854368" y="2459361"/>
                  <a:pt x="3638661" y="2941157"/>
                  <a:pt x="3289909" y="3289909"/>
                </a:cubicBezTo>
                <a:lnTo>
                  <a:pt x="3164620" y="3403779"/>
                </a:lnTo>
                <a:lnTo>
                  <a:pt x="689748" y="3403779"/>
                </a:lnTo>
                <a:lnTo>
                  <a:pt x="564460" y="3289909"/>
                </a:lnTo>
                <a:cubicBezTo>
                  <a:pt x="215708" y="2941157"/>
                  <a:pt x="0" y="2459361"/>
                  <a:pt x="0" y="1927184"/>
                </a:cubicBezTo>
                <a:cubicBezTo>
                  <a:pt x="0" y="862830"/>
                  <a:pt x="862830" y="0"/>
                  <a:pt x="1927184" y="0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nline Media 4" title="Emergency Eyewash - Safety Training Video - Protect Your Vision After Accidents">
            <a:hlinkClick r:id="" action="ppaction://media"/>
            <a:extLst>
              <a:ext uri="{FF2B5EF4-FFF2-40B4-BE49-F238E27FC236}">
                <a16:creationId xmlns:a16="http://schemas.microsoft.com/office/drawing/2014/main" id="{D4CC693D-3C7A-4B41-ADDC-3BB7FF12409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137483" y="3390526"/>
            <a:ext cx="6144239" cy="3471494"/>
          </a:xfrm>
          <a:prstGeom prst="rect">
            <a:avLst/>
          </a:prstGeom>
        </p:spPr>
      </p:pic>
      <p:pic>
        <p:nvPicPr>
          <p:cNvPr id="5122" name="Picture 2" descr="Emergency Eye Wash Station Aluminum Sign | 12&quot; x 12&quot; - Customsigns.com">
            <a:extLst>
              <a:ext uri="{FF2B5EF4-FFF2-40B4-BE49-F238E27FC236}">
                <a16:creationId xmlns:a16="http://schemas.microsoft.com/office/drawing/2014/main" id="{4C7058F1-6A91-40F7-A982-BA51954D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2954">
            <a:off x="9994915" y="2500779"/>
            <a:ext cx="1710200" cy="17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9" name="Freeform: Shape 72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150" name="Group 74">
            <a:extLst>
              <a:ext uri="{FF2B5EF4-FFF2-40B4-BE49-F238E27FC236}">
                <a16:creationId xmlns:a16="http://schemas.microsoft.com/office/drawing/2014/main" id="{26B5F537-3960-4E10-AE03-D496B4CD5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4F9A94D1-9FCD-4778-A663-68663B4D3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5">
              <a:extLst>
                <a:ext uri="{FF2B5EF4-FFF2-40B4-BE49-F238E27FC236}">
                  <a16:creationId xmlns:a16="http://schemas.microsoft.com/office/drawing/2014/main" id="{BB080F40-90BD-4CAA-9447-8DC3FCD0F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B4693D-EF7F-41A5-A4A9-1FC5EE57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86" y="2001094"/>
            <a:ext cx="4924110" cy="48530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Lock-Out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Tag-Out Procedure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113E8-312D-4CE0-9E92-D7E8D10D3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105866"/>
            <a:ext cx="2891685" cy="1453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  <a:hlinkClick r:id="rId4"/>
              </a:rPr>
              <a:t>Lockout Tagout | An introduction to the control of hazardous energy. - YouTube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Online Media 4" title="Lockout Tagout | An introduction to the control of hazardous energy.">
            <a:hlinkClick r:id="" action="ppaction://media"/>
            <a:extLst>
              <a:ext uri="{FF2B5EF4-FFF2-40B4-BE49-F238E27FC236}">
                <a16:creationId xmlns:a16="http://schemas.microsoft.com/office/drawing/2014/main" id="{8BB0942A-E474-47EE-9E29-17702D357D77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56041" y="2627753"/>
            <a:ext cx="7523127" cy="425056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809CB55-49BA-486C-9AFB-5EA801F8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29326">
            <a:off x="9694918" y="214135"/>
            <a:ext cx="1344162" cy="13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6ED6826-1B0D-4FE6-951C-BB9D0164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58430">
            <a:off x="7296402" y="-35876"/>
            <a:ext cx="2322523" cy="23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837" y="-37578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F5D03CB-1EF4-4575-BA97-23EEE14EB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837" y="-24224"/>
            <a:ext cx="4902679" cy="4629422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E3D6461-F498-4CA6-A69A-FF4223129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8299" y="0"/>
            <a:ext cx="3109294" cy="2816726"/>
          </a:xfrm>
          <a:custGeom>
            <a:avLst/>
            <a:gdLst>
              <a:gd name="connsiteX0" fmla="*/ 649244 w 3109294"/>
              <a:gd name="connsiteY0" fmla="*/ 0 h 2816726"/>
              <a:gd name="connsiteX1" fmla="*/ 2460050 w 3109294"/>
              <a:gd name="connsiteY1" fmla="*/ 0 h 2816726"/>
              <a:gd name="connsiteX2" fmla="*/ 2543547 w 3109294"/>
              <a:gd name="connsiteY2" fmla="*/ 62438 h 2816726"/>
              <a:gd name="connsiteX3" fmla="*/ 3109294 w 3109294"/>
              <a:gd name="connsiteY3" fmla="*/ 1262079 h 2816726"/>
              <a:gd name="connsiteX4" fmla="*/ 1554647 w 3109294"/>
              <a:gd name="connsiteY4" fmla="*/ 2816726 h 2816726"/>
              <a:gd name="connsiteX5" fmla="*/ 0 w 3109294"/>
              <a:gd name="connsiteY5" fmla="*/ 1262079 h 2816726"/>
              <a:gd name="connsiteX6" fmla="*/ 565747 w 3109294"/>
              <a:gd name="connsiteY6" fmla="*/ 62438 h 281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9294" h="2816726">
                <a:moveTo>
                  <a:pt x="649244" y="0"/>
                </a:moveTo>
                <a:lnTo>
                  <a:pt x="2460050" y="0"/>
                </a:lnTo>
                <a:lnTo>
                  <a:pt x="2543547" y="62438"/>
                </a:lnTo>
                <a:cubicBezTo>
                  <a:pt x="2889063" y="347583"/>
                  <a:pt x="3109294" y="779112"/>
                  <a:pt x="3109294" y="1262079"/>
                </a:cubicBezTo>
                <a:cubicBezTo>
                  <a:pt x="3109294" y="2120687"/>
                  <a:pt x="2413255" y="2816726"/>
                  <a:pt x="1554647" y="2816726"/>
                </a:cubicBezTo>
                <a:cubicBezTo>
                  <a:pt x="696039" y="2816726"/>
                  <a:pt x="0" y="2120687"/>
                  <a:pt x="0" y="1262079"/>
                </a:cubicBezTo>
                <a:cubicBezTo>
                  <a:pt x="0" y="779112"/>
                  <a:pt x="220231" y="347583"/>
                  <a:pt x="565747" y="62438"/>
                </a:cubicBez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454E0C5-DF6D-4028-9C2A-0FDDF63C8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1984" y="1"/>
            <a:ext cx="3390016" cy="3628865"/>
          </a:xfrm>
          <a:custGeom>
            <a:avLst/>
            <a:gdLst>
              <a:gd name="connsiteX0" fmla="*/ 709972 w 3390016"/>
              <a:gd name="connsiteY0" fmla="*/ 0 h 3628865"/>
              <a:gd name="connsiteX1" fmla="*/ 3390016 w 3390016"/>
              <a:gd name="connsiteY1" fmla="*/ 0 h 3628865"/>
              <a:gd name="connsiteX2" fmla="*/ 3390016 w 3390016"/>
              <a:gd name="connsiteY2" fmla="*/ 3152567 h 3628865"/>
              <a:gd name="connsiteX3" fmla="*/ 3349024 w 3390016"/>
              <a:gd name="connsiteY3" fmla="*/ 3187227 h 3628865"/>
              <a:gd name="connsiteX4" fmla="*/ 2070639 w 3390016"/>
              <a:gd name="connsiteY4" fmla="*/ 3628865 h 3628865"/>
              <a:gd name="connsiteX5" fmla="*/ 0 w 3390016"/>
              <a:gd name="connsiteY5" fmla="*/ 1558226 h 3628865"/>
              <a:gd name="connsiteX6" fmla="*/ 606476 w 3390016"/>
              <a:gd name="connsiteY6" fmla="*/ 94063 h 3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016" h="3628865">
                <a:moveTo>
                  <a:pt x="709972" y="0"/>
                </a:moveTo>
                <a:lnTo>
                  <a:pt x="3390016" y="0"/>
                </a:lnTo>
                <a:lnTo>
                  <a:pt x="3390016" y="3152567"/>
                </a:lnTo>
                <a:lnTo>
                  <a:pt x="3349024" y="3187227"/>
                </a:lnTo>
                <a:cubicBezTo>
                  <a:pt x="2996999" y="3463869"/>
                  <a:pt x="2553087" y="3628865"/>
                  <a:pt x="2070639" y="3628865"/>
                </a:cubicBezTo>
                <a:cubicBezTo>
                  <a:pt x="927057" y="3628865"/>
                  <a:pt x="0" y="2701808"/>
                  <a:pt x="0" y="1558226"/>
                </a:cubicBezTo>
                <a:cubicBezTo>
                  <a:pt x="0" y="986435"/>
                  <a:pt x="231764" y="468775"/>
                  <a:pt x="606476" y="9406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C6990F7-14F2-4504-BDAF-92B264CF5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20152" y="-30279"/>
            <a:ext cx="3390016" cy="3628865"/>
          </a:xfrm>
          <a:custGeom>
            <a:avLst/>
            <a:gdLst>
              <a:gd name="connsiteX0" fmla="*/ 709972 w 3390016"/>
              <a:gd name="connsiteY0" fmla="*/ 0 h 3628865"/>
              <a:gd name="connsiteX1" fmla="*/ 3390016 w 3390016"/>
              <a:gd name="connsiteY1" fmla="*/ 0 h 3628865"/>
              <a:gd name="connsiteX2" fmla="*/ 3390016 w 3390016"/>
              <a:gd name="connsiteY2" fmla="*/ 3152567 h 3628865"/>
              <a:gd name="connsiteX3" fmla="*/ 3349024 w 3390016"/>
              <a:gd name="connsiteY3" fmla="*/ 3187227 h 3628865"/>
              <a:gd name="connsiteX4" fmla="*/ 2070639 w 3390016"/>
              <a:gd name="connsiteY4" fmla="*/ 3628865 h 3628865"/>
              <a:gd name="connsiteX5" fmla="*/ 0 w 3390016"/>
              <a:gd name="connsiteY5" fmla="*/ 1558226 h 3628865"/>
              <a:gd name="connsiteX6" fmla="*/ 606476 w 3390016"/>
              <a:gd name="connsiteY6" fmla="*/ 94063 h 3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016" h="3628865">
                <a:moveTo>
                  <a:pt x="709972" y="0"/>
                </a:moveTo>
                <a:lnTo>
                  <a:pt x="3390016" y="0"/>
                </a:lnTo>
                <a:lnTo>
                  <a:pt x="3390016" y="3152567"/>
                </a:lnTo>
                <a:lnTo>
                  <a:pt x="3349024" y="3187227"/>
                </a:lnTo>
                <a:cubicBezTo>
                  <a:pt x="2996999" y="3463869"/>
                  <a:pt x="2553087" y="3628865"/>
                  <a:pt x="2070639" y="3628865"/>
                </a:cubicBezTo>
                <a:cubicBezTo>
                  <a:pt x="927057" y="3628865"/>
                  <a:pt x="0" y="2701808"/>
                  <a:pt x="0" y="1558226"/>
                </a:cubicBezTo>
                <a:cubicBezTo>
                  <a:pt x="0" y="986435"/>
                  <a:pt x="231764" y="468775"/>
                  <a:pt x="606476" y="94063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A0C4446-9F64-4BE4-9D9E-0175614A5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900" y="4673755"/>
            <a:ext cx="1861854" cy="717514"/>
            <a:chOff x="0" y="3975962"/>
            <a:chExt cx="1861854" cy="717514"/>
          </a:xfrm>
          <a:solidFill>
            <a:schemeClr val="bg1"/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975962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415697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3BE41BE-DE62-4F2C-B0C3-B7BBAA80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4683" y="2935666"/>
            <a:ext cx="4680928" cy="3922335"/>
          </a:xfrm>
          <a:custGeom>
            <a:avLst/>
            <a:gdLst>
              <a:gd name="connsiteX0" fmla="*/ 2340464 w 4680928"/>
              <a:gd name="connsiteY0" fmla="*/ 0 h 3922335"/>
              <a:gd name="connsiteX1" fmla="*/ 4680928 w 4680928"/>
              <a:gd name="connsiteY1" fmla="*/ 2340464 h 3922335"/>
              <a:gd name="connsiteX2" fmla="*/ 4146480 w 4680928"/>
              <a:gd name="connsiteY2" fmla="*/ 3829217 h 3922335"/>
              <a:gd name="connsiteX3" fmla="*/ 4061848 w 4680928"/>
              <a:gd name="connsiteY3" fmla="*/ 3922335 h 3922335"/>
              <a:gd name="connsiteX4" fmla="*/ 619080 w 4680928"/>
              <a:gd name="connsiteY4" fmla="*/ 3922335 h 3922335"/>
              <a:gd name="connsiteX5" fmla="*/ 534448 w 4680928"/>
              <a:gd name="connsiteY5" fmla="*/ 3829217 h 3922335"/>
              <a:gd name="connsiteX6" fmla="*/ 0 w 4680928"/>
              <a:gd name="connsiteY6" fmla="*/ 2340464 h 3922335"/>
              <a:gd name="connsiteX7" fmla="*/ 2340464 w 4680928"/>
              <a:gd name="connsiteY7" fmla="*/ 0 h 3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928" h="3922335">
                <a:moveTo>
                  <a:pt x="2340464" y="0"/>
                </a:moveTo>
                <a:cubicBezTo>
                  <a:pt x="3633067" y="0"/>
                  <a:pt x="4680928" y="1047861"/>
                  <a:pt x="4680928" y="2340464"/>
                </a:cubicBezTo>
                <a:cubicBezTo>
                  <a:pt x="4680928" y="2905978"/>
                  <a:pt x="4480361" y="3424647"/>
                  <a:pt x="4146480" y="3829217"/>
                </a:cubicBezTo>
                <a:lnTo>
                  <a:pt x="4061848" y="3922335"/>
                </a:lnTo>
                <a:lnTo>
                  <a:pt x="619080" y="3922335"/>
                </a:lnTo>
                <a:lnTo>
                  <a:pt x="534448" y="3829217"/>
                </a:lnTo>
                <a:cubicBezTo>
                  <a:pt x="200567" y="3424647"/>
                  <a:pt x="0" y="2905978"/>
                  <a:pt x="0" y="2340464"/>
                </a:cubicBezTo>
                <a:cubicBezTo>
                  <a:pt x="0" y="1047861"/>
                  <a:pt x="1047861" y="0"/>
                  <a:pt x="2340464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0E21CE3-CE4A-4A81-86C9-019354341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2122" y="2953834"/>
            <a:ext cx="4680928" cy="3922335"/>
          </a:xfrm>
          <a:custGeom>
            <a:avLst/>
            <a:gdLst>
              <a:gd name="connsiteX0" fmla="*/ 2340464 w 4680928"/>
              <a:gd name="connsiteY0" fmla="*/ 0 h 3922335"/>
              <a:gd name="connsiteX1" fmla="*/ 4680928 w 4680928"/>
              <a:gd name="connsiteY1" fmla="*/ 2340464 h 3922335"/>
              <a:gd name="connsiteX2" fmla="*/ 4146480 w 4680928"/>
              <a:gd name="connsiteY2" fmla="*/ 3829217 h 3922335"/>
              <a:gd name="connsiteX3" fmla="*/ 4061848 w 4680928"/>
              <a:gd name="connsiteY3" fmla="*/ 3922335 h 3922335"/>
              <a:gd name="connsiteX4" fmla="*/ 619080 w 4680928"/>
              <a:gd name="connsiteY4" fmla="*/ 3922335 h 3922335"/>
              <a:gd name="connsiteX5" fmla="*/ 534448 w 4680928"/>
              <a:gd name="connsiteY5" fmla="*/ 3829217 h 3922335"/>
              <a:gd name="connsiteX6" fmla="*/ 0 w 4680928"/>
              <a:gd name="connsiteY6" fmla="*/ 2340464 h 3922335"/>
              <a:gd name="connsiteX7" fmla="*/ 2340464 w 4680928"/>
              <a:gd name="connsiteY7" fmla="*/ 0 h 3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928" h="3922335">
                <a:moveTo>
                  <a:pt x="2340464" y="0"/>
                </a:moveTo>
                <a:cubicBezTo>
                  <a:pt x="3633067" y="0"/>
                  <a:pt x="4680928" y="1047861"/>
                  <a:pt x="4680928" y="2340464"/>
                </a:cubicBezTo>
                <a:cubicBezTo>
                  <a:pt x="4680928" y="2905978"/>
                  <a:pt x="4480361" y="3424647"/>
                  <a:pt x="4146480" y="3829217"/>
                </a:cubicBezTo>
                <a:lnTo>
                  <a:pt x="4061848" y="3922335"/>
                </a:lnTo>
                <a:lnTo>
                  <a:pt x="619080" y="3922335"/>
                </a:lnTo>
                <a:lnTo>
                  <a:pt x="534448" y="3829217"/>
                </a:lnTo>
                <a:cubicBezTo>
                  <a:pt x="200567" y="3424647"/>
                  <a:pt x="0" y="2905978"/>
                  <a:pt x="0" y="2340464"/>
                </a:cubicBezTo>
                <a:cubicBezTo>
                  <a:pt x="0" y="1047861"/>
                  <a:pt x="1047861" y="0"/>
                  <a:pt x="2340464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170" y="-24224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5283A-8601-4DC7-8503-6578E052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92" y="312825"/>
            <a:ext cx="4024032" cy="2885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</a:rPr>
              <a:t>PASS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Fire Extinguisher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Operation</a:t>
            </a:r>
            <a:endParaRPr lang="en-US" sz="5000" b="1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A3F8A-BBD8-45EF-BDCE-3E9C7B329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5972" y="134224"/>
            <a:ext cx="2380246" cy="111720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hlinkClick r:id="rId4"/>
              </a:rPr>
              <a:t>How to Use a Fire Extinguisher Using the PASS Method - YouTube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This png image - Fire Flames PNG Clipart, is available for free download">
            <a:extLst>
              <a:ext uri="{FF2B5EF4-FFF2-40B4-BE49-F238E27FC236}">
                <a16:creationId xmlns:a16="http://schemas.microsoft.com/office/drawing/2014/main" id="{A652D8E7-D2BA-4743-8071-B457D383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271" y="5283777"/>
            <a:ext cx="2075327" cy="11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AAF42388-8A96-425A-9532-FACC2885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1448" y="-31015"/>
            <a:ext cx="3109294" cy="2816726"/>
          </a:xfrm>
          <a:custGeom>
            <a:avLst/>
            <a:gdLst>
              <a:gd name="connsiteX0" fmla="*/ 649244 w 3109294"/>
              <a:gd name="connsiteY0" fmla="*/ 0 h 2816726"/>
              <a:gd name="connsiteX1" fmla="*/ 2460050 w 3109294"/>
              <a:gd name="connsiteY1" fmla="*/ 0 h 2816726"/>
              <a:gd name="connsiteX2" fmla="*/ 2543547 w 3109294"/>
              <a:gd name="connsiteY2" fmla="*/ 62438 h 2816726"/>
              <a:gd name="connsiteX3" fmla="*/ 3109294 w 3109294"/>
              <a:gd name="connsiteY3" fmla="*/ 1262079 h 2816726"/>
              <a:gd name="connsiteX4" fmla="*/ 1554647 w 3109294"/>
              <a:gd name="connsiteY4" fmla="*/ 2816726 h 2816726"/>
              <a:gd name="connsiteX5" fmla="*/ 0 w 3109294"/>
              <a:gd name="connsiteY5" fmla="*/ 1262079 h 2816726"/>
              <a:gd name="connsiteX6" fmla="*/ 565747 w 3109294"/>
              <a:gd name="connsiteY6" fmla="*/ 62438 h 281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9294" h="2816726">
                <a:moveTo>
                  <a:pt x="649244" y="0"/>
                </a:moveTo>
                <a:lnTo>
                  <a:pt x="2460050" y="0"/>
                </a:lnTo>
                <a:lnTo>
                  <a:pt x="2543547" y="62438"/>
                </a:lnTo>
                <a:cubicBezTo>
                  <a:pt x="2889063" y="347583"/>
                  <a:pt x="3109294" y="779112"/>
                  <a:pt x="3109294" y="1262079"/>
                </a:cubicBezTo>
                <a:cubicBezTo>
                  <a:pt x="3109294" y="2120687"/>
                  <a:pt x="2413255" y="2816726"/>
                  <a:pt x="1554647" y="2816726"/>
                </a:cubicBezTo>
                <a:cubicBezTo>
                  <a:pt x="696039" y="2816726"/>
                  <a:pt x="0" y="2120687"/>
                  <a:pt x="0" y="1262079"/>
                </a:cubicBezTo>
                <a:cubicBezTo>
                  <a:pt x="0" y="779112"/>
                  <a:pt x="220231" y="347583"/>
                  <a:pt x="565747" y="62438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nline Media 4" title="How to Use a Fire Extinguisher Using the PASS Method">
            <a:hlinkClick r:id="" action="ppaction://media"/>
            <a:extLst>
              <a:ext uri="{FF2B5EF4-FFF2-40B4-BE49-F238E27FC236}">
                <a16:creationId xmlns:a16="http://schemas.microsoft.com/office/drawing/2014/main" id="{ED417EAA-6E55-4922-A34F-09D70FD55C1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173330" y="2426247"/>
            <a:ext cx="6882231" cy="3888459"/>
          </a:xfrm>
          <a:prstGeom prst="rect">
            <a:avLst/>
          </a:prstGeom>
        </p:spPr>
      </p:pic>
      <p:pic>
        <p:nvPicPr>
          <p:cNvPr id="16" name="Picture 2" descr="This png image - Fire Flames PNG Clipart, is available for free download">
            <a:extLst>
              <a:ext uri="{FF2B5EF4-FFF2-40B4-BE49-F238E27FC236}">
                <a16:creationId xmlns:a16="http://schemas.microsoft.com/office/drawing/2014/main" id="{5C4A3AC0-5CB4-43E9-B827-BE74EC97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481" y="3286985"/>
            <a:ext cx="2737900" cy="151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3703269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6" name="Picture 2" descr="This png image - Fire Flames PNG Clipart, is available for free download">
            <a:extLst>
              <a:ext uri="{FF2B5EF4-FFF2-40B4-BE49-F238E27FC236}">
                <a16:creationId xmlns:a16="http://schemas.microsoft.com/office/drawing/2014/main" id="{08F2C67D-47C7-49B8-8340-60657500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7737" y="793918"/>
            <a:ext cx="4121189" cy="17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This png image - Fire Flames PNG Clipart, is available for free download">
            <a:extLst>
              <a:ext uri="{FF2B5EF4-FFF2-40B4-BE49-F238E27FC236}">
                <a16:creationId xmlns:a16="http://schemas.microsoft.com/office/drawing/2014/main" id="{176919D6-A4BD-4A10-8FC5-382D52E3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0" y="3877303"/>
            <a:ext cx="3827380" cy="21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26BD-768B-40D7-BE3A-8AF93807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33216"/>
            <a:ext cx="4488780" cy="22494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dirty="0"/>
              <a:t>Safety</a:t>
            </a:r>
            <a:br>
              <a:rPr lang="en-US" sz="6000" b="1" dirty="0"/>
            </a:br>
            <a:r>
              <a:rPr lang="en-US" sz="6000" b="1" dirty="0"/>
              <a:t>Data</a:t>
            </a:r>
            <a:br>
              <a:rPr lang="en-US" sz="6000" b="1" dirty="0"/>
            </a:br>
            <a:r>
              <a:rPr lang="en-US" sz="6000" b="1" dirty="0"/>
              <a:t>Sheets</a:t>
            </a:r>
            <a:br>
              <a:rPr lang="en-US" sz="3800" b="1" dirty="0"/>
            </a:br>
            <a:endParaRPr lang="en-US" sz="3800" b="1" dirty="0"/>
          </a:p>
        </p:txBody>
      </p:sp>
      <p:pic>
        <p:nvPicPr>
          <p:cNvPr id="5" name="Online Media 4" title="5 Important Things To Know About A Safety Data Sheet">
            <a:hlinkClick r:id="" action="ppaction://media"/>
            <a:extLst>
              <a:ext uri="{FF2B5EF4-FFF2-40B4-BE49-F238E27FC236}">
                <a16:creationId xmlns:a16="http://schemas.microsoft.com/office/drawing/2014/main" id="{DC59DB5F-0956-4096-9DFB-EF7DF44D2BC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32225" y="255588"/>
            <a:ext cx="7824788" cy="4402137"/>
          </a:xfrm>
          <a:prstGeom prst="rect">
            <a:avLst/>
          </a:prstGeom>
        </p:spPr>
      </p:pic>
      <p:pic>
        <p:nvPicPr>
          <p:cNvPr id="8194" name="Picture 2" descr="Authoring Your Safety Data Sheet (SDS): What it Includes and How to Create  One">
            <a:extLst>
              <a:ext uri="{FF2B5EF4-FFF2-40B4-BE49-F238E27FC236}">
                <a16:creationId xmlns:a16="http://schemas.microsoft.com/office/drawing/2014/main" id="{BB3A9309-0EF5-42D3-8F89-95DD24D84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1418" y="4667861"/>
            <a:ext cx="4974705" cy="17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D12ADF-CC4E-4716-AF6C-7C63643DBABF}"/>
              </a:ext>
            </a:extLst>
          </p:cNvPr>
          <p:cNvSpPr txBox="1"/>
          <p:nvPr/>
        </p:nvSpPr>
        <p:spPr>
          <a:xfrm>
            <a:off x="4596218" y="6241805"/>
            <a:ext cx="629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5 Important Things To Know About A Safety Data Sheet - YouTube</a:t>
            </a:r>
            <a:endParaRPr lang="en-US" dirty="0"/>
          </a:p>
        </p:txBody>
      </p:sp>
      <p:pic>
        <p:nvPicPr>
          <p:cNvPr id="8198" name="Picture 6" descr="Safety Data Sheet Binder - 1.5&quot; Ring Capacity">
            <a:extLst>
              <a:ext uri="{FF2B5EF4-FFF2-40B4-BE49-F238E27FC236}">
                <a16:creationId xmlns:a16="http://schemas.microsoft.com/office/drawing/2014/main" id="{D36FB8FF-A04F-4153-99E9-4B3A3C5C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" y="2760877"/>
            <a:ext cx="2983460" cy="29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B25F6-D845-46F3-BA69-3D48CEF7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C0226-4651-4BF7-AA72-6DB611F80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CAA36-1E98-45B0-AAF9-D8807BA8E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3F456C-8972-439A-90A4-D7C52FA3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90AF2C-728C-4687-B7A2-3F9C788EC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C510C0-DED1-4708-AA14-355E5AFF1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8C4F41-C97D-4755-8F7C-8C0A8E18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F5528-75E4-4A35-8694-DD287727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62" y="686575"/>
            <a:ext cx="418410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Seasonal Influenza </a:t>
            </a:r>
            <a:b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Vaccination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0AF2F-D5B9-4BDE-AE22-43CCF4878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6880" y="423572"/>
            <a:ext cx="4184101" cy="8530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The flu vaccine: explained - YouTube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32F408-BBCD-48EE-ABF6-95201EF7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2D5D2F-11CF-47F1-B542-8ED3199D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9109165-7872-4D8A-A545-F48B3AF1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38E66D-E34C-48D4-9F9D-021EBD56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1BC9510C-172B-4086-A60F-7AF0FBF22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688A7FC-74D4-4003-9F5C-8C0A3F661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443884A-0473-4494-95AC-A74292738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A5C72FE-7FB1-4DA7-8CF8-45CA6AFB5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A05A27-4E41-41AB-BB9E-977863EF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12BF9D-EAB2-42D7-B657-42D5D101B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nline Media 4" title="The flu vaccine: explained">
            <a:hlinkClick r:id="" action="ppaction://media"/>
            <a:extLst>
              <a:ext uri="{FF2B5EF4-FFF2-40B4-BE49-F238E27FC236}">
                <a16:creationId xmlns:a16="http://schemas.microsoft.com/office/drawing/2014/main" id="{2B42A175-5D00-4B14-AFAF-4B1B9B63AEE4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99891" y="3013552"/>
            <a:ext cx="6862854" cy="3877512"/>
          </a:xfrm>
          <a:prstGeom prst="rect">
            <a:avLst/>
          </a:prstGeom>
        </p:spPr>
      </p:pic>
      <p:sp>
        <p:nvSpPr>
          <p:cNvPr id="41" name="Graphic 212">
            <a:extLst>
              <a:ext uri="{FF2B5EF4-FFF2-40B4-BE49-F238E27FC236}">
                <a16:creationId xmlns:a16="http://schemas.microsoft.com/office/drawing/2014/main" id="{FEFCF180-A212-449F-8D07-5EC94B28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3" name="Graphic 212">
            <a:extLst>
              <a:ext uri="{FF2B5EF4-FFF2-40B4-BE49-F238E27FC236}">
                <a16:creationId xmlns:a16="http://schemas.microsoft.com/office/drawing/2014/main" id="{1400E1BC-11DC-49A0-856F-992F20EB4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45AE0-408D-41EF-A7C7-4D1268B7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19" y="411062"/>
            <a:ext cx="8321878" cy="20571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7200" b="1" kern="1200" dirty="0">
                <a:solidFill>
                  <a:schemeClr val="bg1"/>
                </a:solidFill>
                <a:latin typeface="Brush Script MT" panose="03060802040406070304" pitchFamily="66" charset="0"/>
              </a:rPr>
              <a:t>Are You Vaccinated?</a:t>
            </a:r>
          </a:p>
        </p:txBody>
      </p:sp>
      <p:pic>
        <p:nvPicPr>
          <p:cNvPr id="2050" name="Picture 2" descr="Your COVID-19 Vaccination | CDC">
            <a:extLst>
              <a:ext uri="{FF2B5EF4-FFF2-40B4-BE49-F238E27FC236}">
                <a16:creationId xmlns:a16="http://schemas.microsoft.com/office/drawing/2014/main" id="{95EDDC84-2D0E-4562-B349-FFDAF75EF0D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45" y="1543573"/>
            <a:ext cx="4319212" cy="35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title="COVID-19 Vaccines: How Do We Know They Are Safe? |  April 2, 2021">
            <a:hlinkClick r:id="" action="ppaction://media"/>
            <a:extLst>
              <a:ext uri="{FF2B5EF4-FFF2-40B4-BE49-F238E27FC236}">
                <a16:creationId xmlns:a16="http://schemas.microsoft.com/office/drawing/2014/main" id="{3361B3A7-F304-4D0E-9CF8-84181AE55C5D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30502" y="1545471"/>
            <a:ext cx="7374717" cy="4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3504-33B1-4F54-A9F1-715F053A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365125"/>
            <a:ext cx="412738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HIPAA What You </a:t>
            </a:r>
            <a:br>
              <a:rPr lang="en-US" b="1" dirty="0"/>
            </a:br>
            <a:r>
              <a:rPr lang="en-US" b="1" dirty="0"/>
              <a:t>Need To Know!</a:t>
            </a:r>
          </a:p>
        </p:txBody>
      </p:sp>
      <p:pic>
        <p:nvPicPr>
          <p:cNvPr id="5" name="Online Media 4" title="HIPPA English">
            <a:hlinkClick r:id="" action="ppaction://media"/>
            <a:extLst>
              <a:ext uri="{FF2B5EF4-FFF2-40B4-BE49-F238E27FC236}">
                <a16:creationId xmlns:a16="http://schemas.microsoft.com/office/drawing/2014/main" id="{63F2C57C-048B-4067-BD62-AAE22816A1F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09244" y="2059756"/>
            <a:ext cx="8122279" cy="45857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2A959-B363-414E-A71D-1A409D9E4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521" y="222398"/>
            <a:ext cx="1762388" cy="16110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hlinkClick r:id="rId5"/>
              </a:rPr>
              <a:t>https://www.youtube.com/watch?v=WXjcvw9QCzw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9218" name="Picture 2" descr="HIPAA - DOEA">
            <a:extLst>
              <a:ext uri="{FF2B5EF4-FFF2-40B4-BE49-F238E27FC236}">
                <a16:creationId xmlns:a16="http://schemas.microsoft.com/office/drawing/2014/main" id="{7C137338-921B-471E-A81C-EA991A9F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3293" y="94234"/>
            <a:ext cx="3936488" cy="216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3rd Party Vendors of Healthcare Providers Must Meet HIPAA Regulations -  Black Kite">
            <a:extLst>
              <a:ext uri="{FF2B5EF4-FFF2-40B4-BE49-F238E27FC236}">
                <a16:creationId xmlns:a16="http://schemas.microsoft.com/office/drawing/2014/main" id="{AED62D33-353D-46BB-AAB2-CE01CD38C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922">
            <a:off x="332565" y="2880463"/>
            <a:ext cx="2616371" cy="207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0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57359-94E4-4AAC-8E16-1405F518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dirty="0"/>
              <a:t>Social Media HIPAA Violations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202CA-9B60-4D17-8BD1-415F2D9CC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6498" y="2267170"/>
            <a:ext cx="4613919" cy="813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hlinkClick r:id="rId4"/>
              </a:rPr>
              <a:t>Six Real-World Examples of Social Media HIPAA Violations - YouTube</a:t>
            </a:r>
            <a:endParaRPr lang="en-US" sz="200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4" name="Picture 4" descr="The Social Cloud and How It Can Streamline Social Media | MarTech Advisor">
            <a:extLst>
              <a:ext uri="{FF2B5EF4-FFF2-40B4-BE49-F238E27FC236}">
                <a16:creationId xmlns:a16="http://schemas.microsoft.com/office/drawing/2014/main" id="{8F6B0D0C-79D3-4E79-A606-00C7803E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837" y="241468"/>
            <a:ext cx="5586942" cy="27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Social Media Marketing for Businesses | WordStream">
            <a:extLst>
              <a:ext uri="{FF2B5EF4-FFF2-40B4-BE49-F238E27FC236}">
                <a16:creationId xmlns:a16="http://schemas.microsoft.com/office/drawing/2014/main" id="{D0F6348A-644E-4175-AD19-BEC0D732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549" y="3315854"/>
            <a:ext cx="3440252" cy="34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title="Six Real-World Examples of Social Media HIPAA Violations">
            <a:hlinkClick r:id="" action="ppaction://media"/>
            <a:extLst>
              <a:ext uri="{FF2B5EF4-FFF2-40B4-BE49-F238E27FC236}">
                <a16:creationId xmlns:a16="http://schemas.microsoft.com/office/drawing/2014/main" id="{060A6F1E-C362-48EC-AA46-E80130B0992F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545124" y="3147365"/>
            <a:ext cx="6316909" cy="3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20370D-C0AA-48D0-9D52-A0481641C5F7}"/>
              </a:ext>
            </a:extLst>
          </p:cNvPr>
          <p:cNvSpPr/>
          <p:nvPr/>
        </p:nvSpPr>
        <p:spPr>
          <a:xfrm>
            <a:off x="6938790" y="365125"/>
            <a:ext cx="4528959" cy="602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rst Place&quot; Ribbon Award Stickers">
            <a:extLst>
              <a:ext uri="{FF2B5EF4-FFF2-40B4-BE49-F238E27FC236}">
                <a16:creationId xmlns:a16="http://schemas.microsoft.com/office/drawing/2014/main" id="{65B9DD63-B713-4D1E-9F20-67E71F5D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18" y="527776"/>
            <a:ext cx="2644198" cy="26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9439D-FB65-457D-91E6-D6C85F50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masis MT Pro Black" panose="02040A04050005020304" pitchFamily="18" charset="0"/>
              </a:rPr>
              <a:t>First Things 1</a:t>
            </a:r>
            <a:r>
              <a:rPr lang="en-US" b="1" baseline="30000" dirty="0">
                <a:latin typeface="Amasis MT Pro Black" panose="02040A04050005020304" pitchFamily="18" charset="0"/>
              </a:rPr>
              <a:t>st</a:t>
            </a:r>
            <a:r>
              <a:rPr lang="en-US" b="1" dirty="0">
                <a:latin typeface="Amasis MT Pro Black" panose="02040A04050005020304" pitchFamily="18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296DF-EF05-4981-9403-9CDB391C6D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Parking-Staff will properly park in the front parking lot in non-reserved spaces.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All staff should enter the building through the front entrance.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Staff will enter building wearing a mask &amp; immediately proceed to the COVID screening area to complete that process.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220BF-98D0-4831-B42B-9C7EAC387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3732" y="3201156"/>
            <a:ext cx="3312486" cy="3291719"/>
          </a:xfrm>
        </p:spPr>
        <p:txBody>
          <a:bodyPr/>
          <a:lstStyle/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MASK</a:t>
            </a:r>
          </a:p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SANITIZE</a:t>
            </a:r>
          </a:p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SIGN IN DATE/TIME</a:t>
            </a:r>
          </a:p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TEMPERATURE</a:t>
            </a:r>
          </a:p>
          <a:p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QUESTIONNAIRE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7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nline Media 4" title="The 8 Nursing Home Resident Rights you MUST know.">
            <a:hlinkClick r:id="" action="ppaction://media"/>
            <a:extLst>
              <a:ext uri="{FF2B5EF4-FFF2-40B4-BE49-F238E27FC236}">
                <a16:creationId xmlns:a16="http://schemas.microsoft.com/office/drawing/2014/main" id="{E4A98E4C-9ECE-4EA1-AF7E-4A39912E29F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68021" y="2383528"/>
            <a:ext cx="7392411" cy="41767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3E943-6932-4D84-9D40-E3E2A28B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Resident Rights</a:t>
            </a: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506E-BC32-4419-AB29-AD62C5B43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1742" y="2931631"/>
            <a:ext cx="3269530" cy="58519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5"/>
              </a:rPr>
              <a:t>https://www.youtube.com/watch?v=gPhy5DdQnig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361D0E-0B35-42DA-8779-9780B96F5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ECC08E-F4F5-429A-B70B-B378AC0B0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514"/>
            <a:ext cx="4767943" cy="6843486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EBCF2-2E6A-4129-A870-09506489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07" y="871442"/>
            <a:ext cx="3016529" cy="15781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b="1" kern="1200" dirty="0">
                <a:solidFill>
                  <a:schemeClr val="bg1">
                    <a:alpha val="60000"/>
                  </a:schemeClr>
                </a:solidFill>
                <a:latin typeface="Amasis MT Pro Black" panose="02040A04050005020304" pitchFamily="18" charset="0"/>
              </a:rPr>
              <a:t>Abuse, Neglect, Exploitation &amp; Misappropriation</a:t>
            </a:r>
          </a:p>
        </p:txBody>
      </p:sp>
      <p:pic>
        <p:nvPicPr>
          <p:cNvPr id="5" name="Online Media 4" title="Abuse, Neglect, Exploitation and Misappropriation of Property">
            <a:hlinkClick r:id="" action="ppaction://media"/>
            <a:extLst>
              <a:ext uri="{FF2B5EF4-FFF2-40B4-BE49-F238E27FC236}">
                <a16:creationId xmlns:a16="http://schemas.microsoft.com/office/drawing/2014/main" id="{DA6411DF-FA82-4423-ADDE-2EFDC27DB2B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73623" y="2202004"/>
            <a:ext cx="7810307" cy="44128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F90D7-F330-468F-9686-61B3E3ABA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453" y="2505188"/>
            <a:ext cx="1953191" cy="1261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hlinkClick r:id="rId5"/>
              </a:rPr>
              <a:t>https://www.youtube.com/watch?v=gUy0QbMaNG8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AFBD-BB43-4DF5-AA17-57C9C6B1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885" y="1632949"/>
            <a:ext cx="4026150" cy="13450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kern="1200" dirty="0">
                <a:latin typeface="Bradley Hand ITC" panose="03070402050302030203" pitchFamily="66" charset="0"/>
              </a:rPr>
              <a:t>Workplace Violence</a:t>
            </a:r>
          </a:p>
        </p:txBody>
      </p:sp>
      <p:pic>
        <p:nvPicPr>
          <p:cNvPr id="7" name="Online Media 6" title="Workplace Violence Training for Healthcare Workers">
            <a:hlinkClick r:id="" action="ppaction://media"/>
            <a:extLst>
              <a:ext uri="{FF2B5EF4-FFF2-40B4-BE49-F238E27FC236}">
                <a16:creationId xmlns:a16="http://schemas.microsoft.com/office/drawing/2014/main" id="{6BD1A902-AF74-4D63-999E-CAB9FE0B7940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9696" y="829033"/>
            <a:ext cx="7151688" cy="4022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CDF23-60EC-4567-BF6D-090B4553E381}"/>
              </a:ext>
            </a:extLst>
          </p:cNvPr>
          <p:cNvSpPr txBox="1"/>
          <p:nvPr/>
        </p:nvSpPr>
        <p:spPr>
          <a:xfrm>
            <a:off x="333276" y="4851758"/>
            <a:ext cx="822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5"/>
              </a:rPr>
              <a:t>Workplace Violence Training for Healthcare Workers - YouTube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3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3C82-24E8-478E-A229-227B0B5D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84179">
            <a:off x="149870" y="1088934"/>
            <a:ext cx="2916795" cy="2568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masis MT Pro Black" panose="02040A04050005020304" pitchFamily="18" charset="0"/>
              </a:rPr>
              <a:t>Diversity &amp;</a:t>
            </a:r>
            <a:br>
              <a:rPr lang="en-US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masis MT Pro Black" panose="02040A04050005020304" pitchFamily="18" charset="0"/>
              </a:rPr>
            </a:br>
            <a:r>
              <a:rPr lang="en-US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masis MT Pro Black" panose="02040A04050005020304" pitchFamily="18" charset="0"/>
              </a:rPr>
              <a:t>Inclusion</a:t>
            </a:r>
          </a:p>
        </p:txBody>
      </p:sp>
      <p:pic>
        <p:nvPicPr>
          <p:cNvPr id="5" name="Online Media 4" title="Equality Diversity &amp; Inclusion in 2021 - WHAT'S IT ALL ABOUT?">
            <a:hlinkClick r:id="" action="ppaction://media"/>
            <a:extLst>
              <a:ext uri="{FF2B5EF4-FFF2-40B4-BE49-F238E27FC236}">
                <a16:creationId xmlns:a16="http://schemas.microsoft.com/office/drawing/2014/main" id="{D9B7F0A2-F02B-45F9-8795-DE7748727363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08338" y="168275"/>
            <a:ext cx="8096250" cy="45545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EA17E-31AF-4A50-B62A-3BEBAE31B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4987" y="4890493"/>
            <a:ext cx="7805567" cy="12083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linkClick r:id="rId5"/>
              </a:rPr>
              <a:t>Equality Diversity &amp; Inclusion in 2021 - WHAT'S IT ALL ABOUT? - YouTube</a:t>
            </a:r>
            <a:endParaRPr lang="en-US" sz="4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nline Media 4" title="Battery Powered Full Bodied Lifts: Full Video">
            <a:hlinkClick r:id="" action="ppaction://media"/>
            <a:extLst>
              <a:ext uri="{FF2B5EF4-FFF2-40B4-BE49-F238E27FC236}">
                <a16:creationId xmlns:a16="http://schemas.microsoft.com/office/drawing/2014/main" id="{9B018492-9C23-488E-AD1E-007882D44A2A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29194" y="1603097"/>
            <a:ext cx="6770584" cy="38253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07900-2CC0-4266-8A2C-73513A77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Battery Operated Hoyer Lifts</a:t>
            </a: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02C38-4E91-40BF-9F0B-1B416CAB3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7044" y="360727"/>
            <a:ext cx="6534998" cy="85567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5"/>
              </a:rPr>
              <a:t>https://www.youtube.com/watch?v=rXJyfWi2zPk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Transfer using Gait Belt">
            <a:hlinkClick r:id="" action="ppaction://media"/>
            <a:extLst>
              <a:ext uri="{FF2B5EF4-FFF2-40B4-BE49-F238E27FC236}">
                <a16:creationId xmlns:a16="http://schemas.microsoft.com/office/drawing/2014/main" id="{E528BCF7-88D8-44B3-B20D-ECA40EFBDAB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83566" y="2284202"/>
            <a:ext cx="6650422" cy="375748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86439-A1A8-4E82-BCA3-6A23CBA8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Gait Belt Transfer Introduction</a:t>
            </a: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65FC5-528D-486F-A085-A50B1D45C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5"/>
              </a:rPr>
              <a:t>https://www.youtube.com/watch?v=r0azePlFx5c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Gait Belt, Dynarex, Cotton Gait Belt, Delrin Buckle or Metal - Geo-Pattern,  60&quot;, 1 / Ea">
            <a:extLst>
              <a:ext uri="{FF2B5EF4-FFF2-40B4-BE49-F238E27FC236}">
                <a16:creationId xmlns:a16="http://schemas.microsoft.com/office/drawing/2014/main" id="{949C36A5-1F7B-4EDD-88B6-349D79BD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66" y="371902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7BC23-F794-4445-BFA5-34818185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030286"/>
            <a:ext cx="4153626" cy="2174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Fall Interventions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8E1A-9E29-428C-AB3D-C6AD51C1E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290" y="3428999"/>
            <a:ext cx="4075054" cy="27412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hlinkClick r:id="rId4"/>
              </a:rPr>
              <a:t>https://www.youtube.com/watch?v=xW-jYurjTBo</a:t>
            </a:r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Online Media 4" title="Fall Prevention">
            <a:hlinkClick r:id="" action="ppaction://media"/>
            <a:extLst>
              <a:ext uri="{FF2B5EF4-FFF2-40B4-BE49-F238E27FC236}">
                <a16:creationId xmlns:a16="http://schemas.microsoft.com/office/drawing/2014/main" id="{B488010F-EE78-4433-B360-9523E2966741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22953" y="1360418"/>
            <a:ext cx="6413059" cy="48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nline Media 7" title="What the heck are ADL's?">
            <a:hlinkClick r:id="" action="ppaction://media"/>
            <a:extLst>
              <a:ext uri="{FF2B5EF4-FFF2-40B4-BE49-F238E27FC236}">
                <a16:creationId xmlns:a16="http://schemas.microsoft.com/office/drawing/2014/main" id="{D7FE74C2-5CFB-4B65-917B-8DED554ED38C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33281" y="1809430"/>
            <a:ext cx="6685261" cy="37771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B0431-2FCE-4911-81F2-BD1CE421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Activities Of Daily Living or ADLs</a:t>
            </a:r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FFBD-0A6E-4990-883D-0BF3B44D2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769" y="4499278"/>
            <a:ext cx="3154131" cy="55340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/>
              </a:rPr>
              <a:t>https://www.youtube.com/watch?v=gpaNVD3GteM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Resident Room">
            <a:hlinkClick r:id="" action="ppaction://media"/>
            <a:extLst>
              <a:ext uri="{FF2B5EF4-FFF2-40B4-BE49-F238E27FC236}">
                <a16:creationId xmlns:a16="http://schemas.microsoft.com/office/drawing/2014/main" id="{0EF7CF33-67BE-4487-ACAF-20B9186087F1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89055" y="1873289"/>
            <a:ext cx="6387427" cy="36088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D57F4-7C47-4F36-A707-1E1339B6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Not To Do…. </a:t>
            </a: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475ED-3CDE-4724-B4C5-08165FC71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1008" y="764762"/>
            <a:ext cx="2890929" cy="1200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linkClick r:id="rId5"/>
              </a:rPr>
              <a:t>https://www.youtube.com/watch?v=hrKA6tzDnOQ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-1866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DCEC70C-9F4B-4A73-B4BD-AE50AD617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-1866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55" y="-18660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E61AB-C07C-4D9D-A5D5-6C0A8367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7" y="306277"/>
            <a:ext cx="4024032" cy="2885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Talk To Someone With Dementia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C292C5C4-8FE2-4FE8-8D78-145C7CD2D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7477" y="3210652"/>
            <a:ext cx="4024032" cy="708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How to Talk to Someone With Dementia - YouTube</a:t>
            </a:r>
            <a:endParaRPr lang="en-US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8" name="Graphic 212">
            <a:extLst>
              <a:ext uri="{FF2B5EF4-FFF2-40B4-BE49-F238E27FC236}">
                <a16:creationId xmlns:a16="http://schemas.microsoft.com/office/drawing/2014/main" id="{4D525A72-77E7-4E14-BEE2-FC3A19EC4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nline Media 4" title="How to Talk to Someone With Dementia">
            <a:hlinkClick r:id="" action="ppaction://media"/>
            <a:extLst>
              <a:ext uri="{FF2B5EF4-FFF2-40B4-BE49-F238E27FC236}">
                <a16:creationId xmlns:a16="http://schemas.microsoft.com/office/drawing/2014/main" id="{2BD2924F-4535-4084-85DB-774A89AA81B4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56558" y="2715746"/>
            <a:ext cx="6411453" cy="3622469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DA31323F-03C2-4114-B2CC-79931D22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98EBCA3-8AAD-4596-8EBF-43A43542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22739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9457709F-7F08-4A4A-9DB7-1AFB3FCF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EP CALM AND DON&amp;#39;T FORGET CLOCK IN &amp;amp; CLOCK OUT Poster | Jack | Keep  Calm-o-Matic">
            <a:extLst>
              <a:ext uri="{FF2B5EF4-FFF2-40B4-BE49-F238E27FC236}">
                <a16:creationId xmlns:a16="http://schemas.microsoft.com/office/drawing/2014/main" id="{24599CF6-1EF0-4043-812A-C8629AED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577">
            <a:off x="6879322" y="3204595"/>
            <a:ext cx="3178819" cy="37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954734-5D30-4FAF-BD7D-4951D510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32" y="653386"/>
            <a:ext cx="4605720" cy="8742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b="1" dirty="0"/>
              <a:t>Timeclock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E1C55F-DCB4-44FB-AE8E-39F49BA703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" r="-1" b="-1"/>
          <a:stretch/>
        </p:blipFill>
        <p:spPr bwMode="auto">
          <a:xfrm>
            <a:off x="6658049" y="63711"/>
            <a:ext cx="3400092" cy="3383056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noFill/>
          <a:ln w="203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E19AD-AF93-4B28-BFF5-BE690425BDEF}"/>
              </a:ext>
            </a:extLst>
          </p:cNvPr>
          <p:cNvSpPr txBox="1"/>
          <p:nvPr/>
        </p:nvSpPr>
        <p:spPr>
          <a:xfrm>
            <a:off x="372861" y="1544716"/>
            <a:ext cx="56284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Clock in no more than 6 minutes before your scheduled shift begins.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dirty="0"/>
              <a:t>The time-keeping system rounds to the quarter hour!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dirty="0"/>
              <a:t>The clock automatically deducts your 30-minute lunch break.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dirty="0"/>
              <a:t>During a power outage, or if you forget to clock in or out-complete the TIME CLOCK EXCEPTION REPORT, so your time can be manually added to your timesheet.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dirty="0"/>
              <a:t>We clock in &amp; clock out, so we can get paid-personal accountability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14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C9148-B727-47B9-B1A4-46926841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686" y="1498600"/>
            <a:ext cx="4818290" cy="25345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Dementia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BC84A-6198-4022-A95D-385D6BFA4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5776" y="4414180"/>
            <a:ext cx="4821199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19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HOW TO COMMUNICATE THERAPEUTICALLY WITH A PATIENT WHO HAS DEMENTIA - YouTube</a:t>
            </a:r>
            <a:endParaRPr lang="en-US" sz="1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0B7591-E174-45D9-AAD8-79C1422A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383E2A-B816-4E3B-B3E5-FE96002BA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284B916-CB4D-43C2-A9BD-F5C2F9FA2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3F88E75-63BE-4838-84A5-C45F377EC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59003A-C3CD-4E9D-A057-5F79D7288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34D2648-A050-4B2F-B866-6F9AC8F0C0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C7806EE-99C0-43D0-B14B-CC29145800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5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Online Media 4" title="HOW TO COMMUNICATE THERAPEUTICALLY WITH A PATIENT WHO HAS DEMENTIA">
            <a:hlinkClick r:id="" action="ppaction://media"/>
            <a:extLst>
              <a:ext uri="{FF2B5EF4-FFF2-40B4-BE49-F238E27FC236}">
                <a16:creationId xmlns:a16="http://schemas.microsoft.com/office/drawing/2014/main" id="{7524E5E5-34AB-449D-B228-99F9F6063C75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0054" y="953601"/>
            <a:ext cx="6415185" cy="36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rstanding FMLA – Short Guide for Employees and Employers - Professional  Leadership Institute">
            <a:extLst>
              <a:ext uri="{FF2B5EF4-FFF2-40B4-BE49-F238E27FC236}">
                <a16:creationId xmlns:a16="http://schemas.microsoft.com/office/drawing/2014/main" id="{FF8A7BC8-A668-FE75-B478-4530497DB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164" y="133603"/>
            <a:ext cx="6409130" cy="65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6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nline In-Service Training | Employee Support Services">
            <a:extLst>
              <a:ext uri="{FF2B5EF4-FFF2-40B4-BE49-F238E27FC236}">
                <a16:creationId xmlns:a16="http://schemas.microsoft.com/office/drawing/2014/main" id="{8D5FF8D1-8F7F-E71A-A798-E87EBA6F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544775"/>
            <a:ext cx="8051511" cy="5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14CF22-F7FE-55B1-BCFD-C9916EB31585}"/>
              </a:ext>
            </a:extLst>
          </p:cNvPr>
          <p:cNvSpPr txBox="1"/>
          <p:nvPr/>
        </p:nvSpPr>
        <p:spPr>
          <a:xfrm>
            <a:off x="8401110" y="544775"/>
            <a:ext cx="3158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All Staff Are Required To Attend Mandatory In-Service Education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Policies/Procedures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Resident Care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Resident Satisfaction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Resident Rights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Abuse &amp; Neglect Protocol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HIPAA Privacy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Disaster Preparedness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OSHA &amp; Safety Subject Matter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Pandemic Related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C.N.A. Annual Training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RN/LPN Procedures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One on One Training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81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4B4445-EE4F-4699-BC94-B4AA4F6DB1FD}"/>
              </a:ext>
            </a:extLst>
          </p:cNvPr>
          <p:cNvSpPr/>
          <p:nvPr/>
        </p:nvSpPr>
        <p:spPr>
          <a:xfrm>
            <a:off x="531279" y="417873"/>
            <a:ext cx="9801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Answering Call Lights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Medicom - Austco">
            <a:extLst>
              <a:ext uri="{FF2B5EF4-FFF2-40B4-BE49-F238E27FC236}">
                <a16:creationId xmlns:a16="http://schemas.microsoft.com/office/drawing/2014/main" id="{2B36A29B-9CA4-4660-BB95-48F74FC54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0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How To Kill “It's Not My Job” | THE UPWARDS LEADER">
            <a:extLst>
              <a:ext uri="{FF2B5EF4-FFF2-40B4-BE49-F238E27FC236}">
                <a16:creationId xmlns:a16="http://schemas.microsoft.com/office/drawing/2014/main" id="{953B0D4A-57F3-4EBC-8760-4E99C36CE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r="-2" b="8027"/>
          <a:stretch/>
        </p:blipFill>
        <p:spPr bwMode="auto">
          <a:xfrm>
            <a:off x="8734901" y="237416"/>
            <a:ext cx="2967572" cy="2536344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7E6B58-7096-432C-BDB0-3FDBECACC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861213"/>
              </p:ext>
            </p:extLst>
          </p:nvPr>
        </p:nvGraphicFramePr>
        <p:xfrm>
          <a:off x="489527" y="629174"/>
          <a:ext cx="7411731" cy="679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0314FE0-62FB-4003-AD94-6485EE90B3E2}"/>
              </a:ext>
            </a:extLst>
          </p:cNvPr>
          <p:cNvSpPr/>
          <p:nvPr/>
        </p:nvSpPr>
        <p:spPr>
          <a:xfrm>
            <a:off x="6898038" y="2957723"/>
            <a:ext cx="835440" cy="371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2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fePro 24XCL 23x31-inch Clear Trash Bag, 20Rl/CS | McDonald Paper Supplies">
            <a:extLst>
              <a:ext uri="{FF2B5EF4-FFF2-40B4-BE49-F238E27FC236}">
                <a16:creationId xmlns:a16="http://schemas.microsoft.com/office/drawing/2014/main" id="{A1918308-A2D5-4236-BDC1-BEA7EA93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82" y="-773121"/>
            <a:ext cx="5446721" cy="544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40F99-1068-4F20-9FFE-8FD5612AC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52462" cy="36845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7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Minimize the spread of bacteria during transport.</a:t>
            </a:r>
          </a:p>
          <a:p>
            <a:pPr algn="l"/>
            <a:r>
              <a:rPr lang="en-US" b="0" i="0" dirty="0">
                <a:solidFill>
                  <a:srgbClr val="373435"/>
                </a:solidFill>
                <a:effectLst/>
                <a:latin typeface="Source Sans Pro" panose="020B0503030403020204" pitchFamily="34" charset="0"/>
              </a:rPr>
              <a:t>To prevent spreading bacteria across additional surfaces or through the air, you need to minimize handling the laundry and avoid agitation. </a:t>
            </a:r>
          </a:p>
          <a:p>
            <a:pPr algn="l"/>
            <a:r>
              <a:rPr lang="en-US" b="0" i="0" dirty="0">
                <a:solidFill>
                  <a:srgbClr val="373435"/>
                </a:solidFill>
                <a:effectLst/>
                <a:latin typeface="Source Sans Pro" panose="020B0503030403020204" pitchFamily="34" charset="0"/>
              </a:rPr>
              <a:t>Never rinse or sort soiled laundry at the location where it was used, such as the patient’s room or shower room.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3435"/>
                </a:solidFill>
                <a:effectLst/>
                <a:latin typeface="Source Sans Pro" panose="020B0503030403020204" pitchFamily="34" charset="0"/>
              </a:rPr>
              <a:t>Place the laundry into bags or other appropriate containment in the original location and tie the bags securely.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3435"/>
                </a:solidFill>
                <a:effectLst/>
                <a:latin typeface="Source Sans Pro" panose="020B0503030403020204" pitchFamily="34" charset="0"/>
              </a:rPr>
              <a:t>Bag and tie used briefs separately, DO NOT PLACE IN TRASH CANS!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3435"/>
                </a:solidFill>
                <a:effectLst/>
                <a:latin typeface="Source Sans Pro" panose="020B0503030403020204" pitchFamily="34" charset="0"/>
              </a:rPr>
              <a:t>Avoid squeezing or holding the bags near the body during transport to avoid puncturing.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3435"/>
                </a:solidFill>
                <a:latin typeface="Source Sans Pro" panose="020B0503030403020204" pitchFamily="34" charset="0"/>
              </a:rPr>
              <a:t>Transport soiled linens and briefs to their assigned barrels.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3435"/>
              </a:solidFill>
              <a:effectLst/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E8445-6085-4F78-BCB9-D48293ED6D65}"/>
              </a:ext>
            </a:extLst>
          </p:cNvPr>
          <p:cNvSpPr/>
          <p:nvPr/>
        </p:nvSpPr>
        <p:spPr>
          <a:xfrm>
            <a:off x="369454" y="406400"/>
            <a:ext cx="10108395" cy="2567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BAG THOSE SOILED LINENS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&amp; USED BRIEFS !!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281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C12A2-AE18-13E5-0261-3EBB7CCE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67" t="29764" r="32651" b="23502"/>
          <a:stretch/>
        </p:blipFill>
        <p:spPr>
          <a:xfrm>
            <a:off x="591127" y="172187"/>
            <a:ext cx="3879273" cy="6502938"/>
          </a:xfrm>
          <a:prstGeom prst="rect">
            <a:avLst/>
          </a:prstGeom>
        </p:spPr>
      </p:pic>
      <p:pic>
        <p:nvPicPr>
          <p:cNvPr id="3074" name="Picture 2" descr="Tie a Purple Ribbon for Domestic Violence - Choices Women's Medical Center">
            <a:extLst>
              <a:ext uri="{FF2B5EF4-FFF2-40B4-BE49-F238E27FC236}">
                <a16:creationId xmlns:a16="http://schemas.microsoft.com/office/drawing/2014/main" id="{5C1ADF5B-8814-B463-D2B3-16C699B2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78" y="4326517"/>
            <a:ext cx="5706629" cy="20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2D089-868C-A3BD-8379-9E36A0665030}"/>
              </a:ext>
            </a:extLst>
          </p:cNvPr>
          <p:cNvSpPr txBox="1"/>
          <p:nvPr/>
        </p:nvSpPr>
        <p:spPr>
          <a:xfrm>
            <a:off x="4470400" y="293615"/>
            <a:ext cx="79592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Missouri VESSA</a:t>
            </a:r>
            <a:endParaRPr lang="en-US" sz="6000" b="0" i="0" dirty="0">
              <a:solidFill>
                <a:srgbClr val="292929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sz="60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Missouri’s new Victims Safety and Security Act (VESSA)</a:t>
            </a:r>
          </a:p>
        </p:txBody>
      </p:sp>
    </p:spTree>
    <p:extLst>
      <p:ext uri="{BB962C8B-B14F-4D97-AF65-F5344CB8AC3E}">
        <p14:creationId xmlns:p14="http://schemas.microsoft.com/office/powerpoint/2010/main" val="1476555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See the source image">
            <a:extLst>
              <a:ext uri="{FF2B5EF4-FFF2-40B4-BE49-F238E27FC236}">
                <a16:creationId xmlns:a16="http://schemas.microsoft.com/office/drawing/2014/main" id="{79DB55F1-6A65-4DBF-9E2E-D233B38E9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9575"/>
          <a:stretch/>
        </p:blipFill>
        <p:spPr bwMode="auto">
          <a:xfrm>
            <a:off x="6094476" y="10"/>
            <a:ext cx="60944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302A3B-7425-4674-A7D7-AEE07E0AE3C1}"/>
              </a:ext>
            </a:extLst>
          </p:cNvPr>
          <p:cNvSpPr/>
          <p:nvPr/>
        </p:nvSpPr>
        <p:spPr>
          <a:xfrm>
            <a:off x="524626" y="4417230"/>
            <a:ext cx="907999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Soiled Utility Room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3086" name="Picture 14" descr="See the source image">
            <a:extLst>
              <a:ext uri="{FF2B5EF4-FFF2-40B4-BE49-F238E27FC236}">
                <a16:creationId xmlns:a16="http://schemas.microsoft.com/office/drawing/2014/main" id="{0DA77315-EA6D-49C2-8BF6-6D1B66C9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9" y="342185"/>
            <a:ext cx="2689629" cy="40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andy Spray | Bedpan Washing Tool | The easiest and most effective way to  clean dirty bedpans">
            <a:extLst>
              <a:ext uri="{FF2B5EF4-FFF2-40B4-BE49-F238E27FC236}">
                <a16:creationId xmlns:a16="http://schemas.microsoft.com/office/drawing/2014/main" id="{A0D0570D-7AF9-44A9-888A-125AAACA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415636"/>
            <a:ext cx="3056565" cy="39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90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them Blue Cross Blue Shield (@AnthemBCBS) / Twitter">
            <a:extLst>
              <a:ext uri="{FF2B5EF4-FFF2-40B4-BE49-F238E27FC236}">
                <a16:creationId xmlns:a16="http://schemas.microsoft.com/office/drawing/2014/main" id="{3E4F621E-BC9D-A405-994F-B7E05A6FC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314036"/>
            <a:ext cx="4138781" cy="41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4030CE-99F4-EEC8-008C-B13D4F4C7518}"/>
              </a:ext>
            </a:extLst>
          </p:cNvPr>
          <p:cNvSpPr txBox="1"/>
          <p:nvPr/>
        </p:nvSpPr>
        <p:spPr>
          <a:xfrm>
            <a:off x="4461642" y="314036"/>
            <a:ext cx="19114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Staff Members are Eligible for </a:t>
            </a:r>
          </a:p>
          <a:p>
            <a:pPr algn="ctr"/>
            <a:r>
              <a:rPr lang="en-US" sz="2400" b="1" dirty="0"/>
              <a:t>Health Benefit Enrollment</a:t>
            </a:r>
          </a:p>
          <a:p>
            <a:pPr algn="ctr"/>
            <a:r>
              <a:rPr lang="en-US" sz="2400" b="1" dirty="0"/>
              <a:t>after 90 Day Probationary Period</a:t>
            </a:r>
          </a:p>
        </p:txBody>
      </p:sp>
      <p:pic>
        <p:nvPicPr>
          <p:cNvPr id="9220" name="Picture 4" descr="Guardian | Amwins Connect Administrators">
            <a:extLst>
              <a:ext uri="{FF2B5EF4-FFF2-40B4-BE49-F238E27FC236}">
                <a16:creationId xmlns:a16="http://schemas.microsoft.com/office/drawing/2014/main" id="{9C3FCE69-66D4-FCC7-A6EB-7E7C5051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635131"/>
            <a:ext cx="5716679" cy="20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980C3-C50B-C60D-B352-57E9E4989107}"/>
              </a:ext>
            </a:extLst>
          </p:cNvPr>
          <p:cNvSpPr txBox="1"/>
          <p:nvPr/>
        </p:nvSpPr>
        <p:spPr>
          <a:xfrm>
            <a:off x="7148946" y="2892239"/>
            <a:ext cx="5043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Customizable Insurance Options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Option 1 Blue Access $1500 Deductible &amp; 20% Coinsurance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Option 2 Blue Preferred Select $3000 Deductible &amp; 0% Coinsurance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Option 3 Blue Preferred Select $5000 Deductible &amp; 20% Coinsurance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Guardian: Dental, Vision, Life, Long Term Disability</a:t>
            </a:r>
          </a:p>
        </p:txBody>
      </p:sp>
      <p:pic>
        <p:nvPicPr>
          <p:cNvPr id="9222" name="Picture 6" descr="Health Insurance Premiums | Health Policy Monitor">
            <a:extLst>
              <a:ext uri="{FF2B5EF4-FFF2-40B4-BE49-F238E27FC236}">
                <a16:creationId xmlns:a16="http://schemas.microsoft.com/office/drawing/2014/main" id="{7EB597D7-6585-9E8C-FF51-0B2466ED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0" y="78890"/>
            <a:ext cx="3905083" cy="2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06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Should I Do With My 401k? — Dream Financial Planning">
            <a:extLst>
              <a:ext uri="{FF2B5EF4-FFF2-40B4-BE49-F238E27FC236}">
                <a16:creationId xmlns:a16="http://schemas.microsoft.com/office/drawing/2014/main" id="{5E7030F8-A81C-DE02-BDEA-AFE28F9D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2" y="295564"/>
            <a:ext cx="8869449" cy="59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AF456F-066E-ECDB-7981-883D91B12B22}"/>
              </a:ext>
            </a:extLst>
          </p:cNvPr>
          <p:cNvSpPr txBox="1"/>
          <p:nvPr/>
        </p:nvSpPr>
        <p:spPr>
          <a:xfrm>
            <a:off x="9244668" y="645952"/>
            <a:ext cx="27340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Staff Members are Eligible for </a:t>
            </a:r>
          </a:p>
          <a:p>
            <a:pPr algn="ctr"/>
            <a:r>
              <a:rPr lang="en-US" sz="5400" b="1" dirty="0"/>
              <a:t>401K </a:t>
            </a:r>
          </a:p>
          <a:p>
            <a:r>
              <a:rPr lang="en-US" sz="3200" b="1" dirty="0"/>
              <a:t>after 1 Year of Employment</a:t>
            </a:r>
          </a:p>
        </p:txBody>
      </p:sp>
    </p:spTree>
    <p:extLst>
      <p:ext uri="{BB962C8B-B14F-4D97-AF65-F5344CB8AC3E}">
        <p14:creationId xmlns:p14="http://schemas.microsoft.com/office/powerpoint/2010/main" val="769132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rect Deposit: How It Works and How To Set It Up">
            <a:extLst>
              <a:ext uri="{FF2B5EF4-FFF2-40B4-BE49-F238E27FC236}">
                <a16:creationId xmlns:a16="http://schemas.microsoft.com/office/drawing/2014/main" id="{BF45CCE0-8860-2B62-AADB-4319752F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3" y="286326"/>
            <a:ext cx="8811493" cy="58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F11B48-4881-268E-CF00-7D0739DBCAC9}"/>
              </a:ext>
            </a:extLst>
          </p:cNvPr>
          <p:cNvSpPr txBox="1"/>
          <p:nvPr/>
        </p:nvSpPr>
        <p:spPr>
          <a:xfrm>
            <a:off x="9382992" y="628073"/>
            <a:ext cx="24014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Staff Members are Eligible for </a:t>
            </a:r>
          </a:p>
          <a:p>
            <a:r>
              <a:rPr lang="en-US" sz="3200" dirty="0"/>
              <a:t>PAYROLL DIRECT DEPOSIT after 90-day Probationary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8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8136-4485-408F-9E4F-F4DBC942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19" y="871442"/>
            <a:ext cx="3016529" cy="10994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u="sng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</a:t>
            </a:r>
            <a: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Use of Cell Phones In Patient Care Areas While On Duty Is Prohibited</a:t>
            </a:r>
            <a:b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dirty="0">
                <a:hlinkClick r:id="rId4"/>
              </a:rPr>
              <a:t>HIPAA Violation Video - YouTube</a:t>
            </a:r>
            <a:endParaRPr lang="en-US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Online Media 4" title="HIPAA Violation Video">
            <a:hlinkClick r:id="" action="ppaction://media"/>
            <a:extLst>
              <a:ext uri="{FF2B5EF4-FFF2-40B4-BE49-F238E27FC236}">
                <a16:creationId xmlns:a16="http://schemas.microsoft.com/office/drawing/2014/main" id="{56BB230A-1D7C-44E1-AFA2-2BB124D752E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83780" y="528056"/>
            <a:ext cx="7114473" cy="4001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D323A-C204-4971-BA01-6F536E08F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2650" y="4734341"/>
            <a:ext cx="2384061" cy="1903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Healthcare</a:t>
            </a:r>
            <a:br>
              <a:rPr lang="en-US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HIPAA</a:t>
            </a:r>
            <a:br>
              <a:rPr lang="en-US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Violations</a:t>
            </a:r>
            <a:endParaRPr lang="en-US" sz="4000" b="1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9DBA1-C886-49E5-8BE1-9A76510B3648}"/>
              </a:ext>
            </a:extLst>
          </p:cNvPr>
          <p:cNvSpPr txBox="1"/>
          <p:nvPr/>
        </p:nvSpPr>
        <p:spPr>
          <a:xfrm>
            <a:off x="887819" y="2610683"/>
            <a:ext cx="31959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Pros &amp; Cons of Smartphones in a Healthcare Workplace</a:t>
            </a:r>
          </a:p>
          <a:p>
            <a:r>
              <a:rPr lang="en-US" dirty="0"/>
              <a:t>Pros: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Streamlined Communication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Access to reference material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Enhance nursing practice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/>
              <a:t>Cons: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Divided attention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Ignoring of protocol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Security concerns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Photographs and videos violate privacy regulations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098" name="Picture 2" descr="apple-cell-phone-cellphone-607812 - Financial Advisors offering Portfolio  Management, 401k Plans and Financial Planning">
            <a:extLst>
              <a:ext uri="{FF2B5EF4-FFF2-40B4-BE49-F238E27FC236}">
                <a16:creationId xmlns:a16="http://schemas.microsoft.com/office/drawing/2014/main" id="{950A37EA-95A7-42DD-84FF-26342C78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48" y="473434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Trash in Tahoe: Land managers struggle as litter gets worse amid pandemic |  TahoeDailyTribune.com">
            <a:extLst>
              <a:ext uri="{FF2B5EF4-FFF2-40B4-BE49-F238E27FC236}">
                <a16:creationId xmlns:a16="http://schemas.microsoft.com/office/drawing/2014/main" id="{876F79A5-A01A-A055-4358-85072556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08" y="8437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rash in Tahoe: Land managers struggle as litter gets worse amid pandemic |  TahoeDailyTribune.com">
            <a:extLst>
              <a:ext uri="{FF2B5EF4-FFF2-40B4-BE49-F238E27FC236}">
                <a16:creationId xmlns:a16="http://schemas.microsoft.com/office/drawing/2014/main" id="{97C09D3C-5C81-513E-3845-48528C8C2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44" y="8437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lti message safety decal">
            <a:extLst>
              <a:ext uri="{FF2B5EF4-FFF2-40B4-BE49-F238E27FC236}">
                <a16:creationId xmlns:a16="http://schemas.microsoft.com/office/drawing/2014/main" id="{581FC42F-33A1-9E0A-2B4D-1E4FE3BF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4" y="-114831"/>
            <a:ext cx="9054523" cy="61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accoons In Your Dumpster In Memphis TN">
            <a:extLst>
              <a:ext uri="{FF2B5EF4-FFF2-40B4-BE49-F238E27FC236}">
                <a16:creationId xmlns:a16="http://schemas.microsoft.com/office/drawing/2014/main" id="{7740C951-404E-60B9-CC75-33DAA98C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071">
            <a:off x="9053247" y="4633486"/>
            <a:ext cx="2786159" cy="20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inyl Stickers - Bundle - Safety and Warning Signs Stickers - Keep Dumpster  Lid Shut Sign - 3 Pack (13&quot; x 9&quot;) - Walmart.com">
            <a:extLst>
              <a:ext uri="{FF2B5EF4-FFF2-40B4-BE49-F238E27FC236}">
                <a16:creationId xmlns:a16="http://schemas.microsoft.com/office/drawing/2014/main" id="{8F4DB1FD-5B50-BA8F-F24C-B8005E8FB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b="16491"/>
          <a:stretch/>
        </p:blipFill>
        <p:spPr bwMode="auto">
          <a:xfrm rot="20365158">
            <a:off x="9374765" y="2471667"/>
            <a:ext cx="2143125" cy="14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81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Sexual Harassment Overview">
            <a:hlinkClick r:id="" action="ppaction://media"/>
            <a:extLst>
              <a:ext uri="{FF2B5EF4-FFF2-40B4-BE49-F238E27FC236}">
                <a16:creationId xmlns:a16="http://schemas.microsoft.com/office/drawing/2014/main" id="{D6C37D12-8262-8376-DE0B-604D311630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9637" y="321734"/>
            <a:ext cx="5141893" cy="2905170"/>
          </a:xfrm>
          <a:prstGeom prst="rect">
            <a:avLst/>
          </a:prstGeom>
        </p:spPr>
      </p:pic>
      <p:pic>
        <p:nvPicPr>
          <p:cNvPr id="4100" name="Picture 4" descr="Men, Women, and Sexual Harassment | Psychology Today">
            <a:extLst>
              <a:ext uri="{FF2B5EF4-FFF2-40B4-BE49-F238E27FC236}">
                <a16:creationId xmlns:a16="http://schemas.microsoft.com/office/drawing/2014/main" id="{48CB2BCF-CBC0-3DAC-6253-A856A517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99" y="3631096"/>
            <a:ext cx="5283368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w to Deal With Sexual Harassment: Everything to Know About Dealing With Sexual  Harassment">
            <a:extLst>
              <a:ext uri="{FF2B5EF4-FFF2-40B4-BE49-F238E27FC236}">
                <a16:creationId xmlns:a16="http://schemas.microsoft.com/office/drawing/2014/main" id="{912FE606-674F-5893-51EB-011A367B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643313"/>
            <a:ext cx="5426764" cy="54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C23E-BA4B-B545-5370-315DECF3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39" y="465793"/>
            <a:ext cx="505926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Disaster/Emergency Preparedness Manual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B5103-94C4-502D-59F0-64D45147B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3547" y="721453"/>
            <a:ext cx="3685753" cy="5649474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4100" b="1" i="0" dirty="0">
                <a:solidFill>
                  <a:srgbClr val="1A1D26"/>
                </a:solidFill>
                <a:effectLst/>
                <a:latin typeface="var(--font-primary)"/>
              </a:rPr>
              <a:t>Emergencies that nursing home officials prepare for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</a:rPr>
              <a:t>Compromised or collapsed buildings.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</a:rPr>
              <a:t>Cyber attacks.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</a:rPr>
              <a:t>Disrupted food or water supply.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Roboto" panose="02000000000000000000" pitchFamily="2" charset="0"/>
              </a:rPr>
              <a:t>Earthquakes.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Fires.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Snowstorms.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Hurricanes.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Pandemics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</a:rPr>
              <a:t>Power outages.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Severe Weather Preparedness">
            <a:extLst>
              <a:ext uri="{FF2B5EF4-FFF2-40B4-BE49-F238E27FC236}">
                <a16:creationId xmlns:a16="http://schemas.microsoft.com/office/drawing/2014/main" id="{AA138C53-8B72-71FD-5597-214A0D5A42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4" b="9861"/>
          <a:stretch/>
        </p:blipFill>
        <p:spPr bwMode="auto">
          <a:xfrm>
            <a:off x="557358" y="1887522"/>
            <a:ext cx="6829847" cy="48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91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9DFD-4F2D-47E6-813F-27E37F7D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Command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FF606-69DD-4180-854E-F1B52815CE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5769232" y="1256699"/>
            <a:ext cx="5584568" cy="4920264"/>
          </a:xfrm>
        </p:spPr>
        <p:txBody>
          <a:bodyPr/>
          <a:lstStyle/>
          <a:p>
            <a:r>
              <a:rPr lang="en-US" dirty="0"/>
              <a:t>Management Entity </a:t>
            </a:r>
          </a:p>
          <a:p>
            <a:r>
              <a:rPr lang="en-US" dirty="0"/>
              <a:t>Administrator-       Dept Managers</a:t>
            </a:r>
          </a:p>
          <a:p>
            <a:r>
              <a:rPr lang="en-US" dirty="0"/>
              <a:t>DON-       Nursing Department</a:t>
            </a:r>
          </a:p>
          <a:p>
            <a:r>
              <a:rPr lang="en-US" dirty="0"/>
              <a:t>Dept Managers        Dept Staff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Staff Must Report To and Follow Direction of His or Her Immediate Supervisor!!!</a:t>
            </a:r>
          </a:p>
          <a:p>
            <a:r>
              <a:rPr lang="en-US" dirty="0"/>
              <a:t>If you have a question about who you report to, please ask. </a:t>
            </a:r>
          </a:p>
          <a:p>
            <a:endParaRPr lang="en-US" dirty="0"/>
          </a:p>
        </p:txBody>
      </p:sp>
      <p:pic>
        <p:nvPicPr>
          <p:cNvPr id="10242" name="Picture 2" descr="Teach Your Employees To Respect The Chain-of-Command - Second Wind  Consultants">
            <a:extLst>
              <a:ext uri="{FF2B5EF4-FFF2-40B4-BE49-F238E27FC236}">
                <a16:creationId xmlns:a16="http://schemas.microsoft.com/office/drawing/2014/main" id="{F8753292-4B30-B47C-C685-C7D4B648D5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3" y="1256699"/>
            <a:ext cx="5316169" cy="47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C019AD8-58EB-5B61-6D0F-06C51FC27C6D}"/>
              </a:ext>
            </a:extLst>
          </p:cNvPr>
          <p:cNvSpPr/>
          <p:nvPr/>
        </p:nvSpPr>
        <p:spPr>
          <a:xfrm>
            <a:off x="8106985" y="1768428"/>
            <a:ext cx="5504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D891073-52CB-F919-ACA3-3876A30DB377}"/>
              </a:ext>
            </a:extLst>
          </p:cNvPr>
          <p:cNvSpPr/>
          <p:nvPr/>
        </p:nvSpPr>
        <p:spPr>
          <a:xfrm>
            <a:off x="6766144" y="2253060"/>
            <a:ext cx="5504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135E9D-CBD8-848D-49A2-BB8060D07798}"/>
              </a:ext>
            </a:extLst>
          </p:cNvPr>
          <p:cNvSpPr/>
          <p:nvPr/>
        </p:nvSpPr>
        <p:spPr>
          <a:xfrm>
            <a:off x="8353401" y="2737692"/>
            <a:ext cx="5504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99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ADA61F-9FDC-4051-BDE2-F952B44CC1DE}"/>
              </a:ext>
            </a:extLst>
          </p:cNvPr>
          <p:cNvSpPr/>
          <p:nvPr/>
        </p:nvSpPr>
        <p:spPr>
          <a:xfrm>
            <a:off x="93935" y="113299"/>
            <a:ext cx="6536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Resident Environment</a:t>
            </a:r>
          </a:p>
        </p:txBody>
      </p:sp>
      <p:pic>
        <p:nvPicPr>
          <p:cNvPr id="1026" name="Picture 2" descr="Houseplant Maintenance: Basic Tips For Indoor Houseplant Care">
            <a:extLst>
              <a:ext uri="{FF2B5EF4-FFF2-40B4-BE49-F238E27FC236}">
                <a16:creationId xmlns:a16="http://schemas.microsoft.com/office/drawing/2014/main" id="{147799E3-2D1F-6E63-B2CD-2EDA2BE6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5" y="113299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F0169-FAC6-E4DD-D8AE-51208D1C7F3E}"/>
              </a:ext>
            </a:extLst>
          </p:cNvPr>
          <p:cNvSpPr txBox="1"/>
          <p:nvPr/>
        </p:nvSpPr>
        <p:spPr>
          <a:xfrm>
            <a:off x="401782" y="932876"/>
            <a:ext cx="9896763" cy="70173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Homelike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Comfortable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Clean, Sanitary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Orderly, Organized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Odor Free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Bed Clean &amp; Neatly Made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Clutter=Fall Hazard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Decorated, Personalized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Personal Items Protected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Grooming Supplies Put Away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Adequate Lighting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Comfortable Temperatures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Controlled Sound Level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Call Light Within Reach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Ice Water Passed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Drinks, Snacks Within Reach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Remote, Telephone, Trash Can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Books, Puzzles, Activity Materials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TV, Radio, Electronics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Oxygen &amp; Nebulizer Tubing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 (dated, bagged, off floor/bed)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Oxygen Signage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Clean Linens Not Stacked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Unapproved Electrical Appliances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Extension Cords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Weapons or other </a:t>
            </a:r>
            <a:r>
              <a:rPr lang="en-US" dirty="0" err="1"/>
              <a:t>Contraban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1030" name="Picture 6" descr="Illustration of Different Sewing Kit Sets with Threads, Scissors, Pins and  Cushion Stock Photo - Alamy">
            <a:extLst>
              <a:ext uri="{FF2B5EF4-FFF2-40B4-BE49-F238E27FC236}">
                <a16:creationId xmlns:a16="http://schemas.microsoft.com/office/drawing/2014/main" id="{E25BF145-1F54-882D-E1BC-758A0791B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43417" r="59181" b="7653"/>
          <a:stretch/>
        </p:blipFill>
        <p:spPr bwMode="auto">
          <a:xfrm>
            <a:off x="8968509" y="3429000"/>
            <a:ext cx="2041237" cy="33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5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CD15-E1C3-4710-9BC2-F7C0FB7C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960" y="67087"/>
            <a:ext cx="5630082" cy="8692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dirty="0"/>
              <a:t>Pay Periods &amp; Pay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68ED-0978-4797-AE4D-A1609E01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631" y="936382"/>
            <a:ext cx="5496948" cy="5239490"/>
          </a:xfrm>
        </p:spPr>
        <p:txBody>
          <a:bodyPr vert="horz" lIns="91440" tIns="45720" rIns="91440" bIns="45720" rtlCol="0">
            <a:noAutofit/>
          </a:bodyPr>
          <a:lstStyle/>
          <a:p>
            <a:pPr indent="-457200">
              <a:lnSpc>
                <a:spcPct val="150000"/>
              </a:lnSpc>
              <a:buFontTx/>
              <a:buChar char="$"/>
            </a:pPr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baseline="30000" dirty="0">
                <a:latin typeface="Century Gothic" panose="020B0502020202020204" pitchFamily="34" charset="0"/>
              </a:rPr>
              <a:t>st</a:t>
            </a:r>
            <a:r>
              <a:rPr lang="en-US" sz="2400" dirty="0">
                <a:latin typeface="Century Gothic" panose="020B0502020202020204" pitchFamily="34" charset="0"/>
              </a:rPr>
              <a:t> Through the 15</a:t>
            </a:r>
            <a:r>
              <a:rPr lang="en-US" sz="2400" baseline="30000" dirty="0">
                <a:latin typeface="Century Gothic" panose="020B0502020202020204" pitchFamily="34" charset="0"/>
              </a:rPr>
              <a:t>th</a:t>
            </a:r>
            <a:endParaRPr lang="en-US" sz="2400" dirty="0">
              <a:latin typeface="Century Gothic" panose="020B0502020202020204" pitchFamily="34" charset="0"/>
            </a:endParaRPr>
          </a:p>
          <a:p>
            <a:pPr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Pay Day = 21st</a:t>
            </a:r>
          </a:p>
          <a:p>
            <a:pPr indent="-457200">
              <a:lnSpc>
                <a:spcPct val="150000"/>
              </a:lnSpc>
              <a:buFontTx/>
              <a:buChar char="$"/>
            </a:pPr>
            <a:r>
              <a:rPr lang="en-US" sz="2400" dirty="0">
                <a:latin typeface="Century Gothic" panose="020B0502020202020204" pitchFamily="34" charset="0"/>
              </a:rPr>
              <a:t>16</a:t>
            </a:r>
            <a:r>
              <a:rPr lang="en-US" sz="2400" baseline="30000" dirty="0">
                <a:latin typeface="Century Gothic" panose="020B0502020202020204" pitchFamily="34" charset="0"/>
              </a:rPr>
              <a:t>th</a:t>
            </a:r>
            <a:r>
              <a:rPr lang="en-US" sz="2400" dirty="0">
                <a:latin typeface="Century Gothic" panose="020B0502020202020204" pitchFamily="34" charset="0"/>
              </a:rPr>
              <a:t> Through the End of Month</a:t>
            </a:r>
          </a:p>
          <a:p>
            <a:pPr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Pay Day = 7th</a:t>
            </a:r>
          </a:p>
          <a:p>
            <a:pPr indent="-457200">
              <a:lnSpc>
                <a:spcPct val="150000"/>
              </a:lnSpc>
              <a:buFontTx/>
              <a:buChar char="$"/>
            </a:pPr>
            <a:r>
              <a:rPr lang="en-US" sz="2400" dirty="0">
                <a:latin typeface="Century Gothic" panose="020B0502020202020204" pitchFamily="34" charset="0"/>
              </a:rPr>
              <a:t>Semi Monthly Pay Period=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Twice Per Month</a:t>
            </a:r>
          </a:p>
          <a:p>
            <a:pPr indent="-457200">
              <a:lnSpc>
                <a:spcPct val="150000"/>
              </a:lnSpc>
              <a:buFontTx/>
              <a:buChar char="$"/>
            </a:pPr>
            <a:r>
              <a:rPr lang="en-US" sz="2400" dirty="0">
                <a:latin typeface="Century Gothic" panose="020B0502020202020204" pitchFamily="34" charset="0"/>
              </a:rPr>
              <a:t>Overtime= Sunday to Saturday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panose="020B0502020202020204" pitchFamily="34" charset="0"/>
              </a:rPr>
              <a:t> Over 40 Hours</a:t>
            </a:r>
          </a:p>
        </p:txBody>
      </p:sp>
      <p:pic>
        <p:nvPicPr>
          <p:cNvPr id="1026" name="Picture 2" descr="5 creative print calendar ideas - drupa">
            <a:extLst>
              <a:ext uri="{FF2B5EF4-FFF2-40B4-BE49-F238E27FC236}">
                <a16:creationId xmlns:a16="http://schemas.microsoft.com/office/drawing/2014/main" id="{2BFDFD24-A2E2-4D2E-8647-88884BB688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r="25797" b="-2"/>
          <a:stretch/>
        </p:blipFill>
        <p:spPr bwMode="auto">
          <a:xfrm rot="1118574">
            <a:off x="3707045" y="1673348"/>
            <a:ext cx="2105870" cy="21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yday Word Circled Wall Calendar Page ⬇ Stock Photo, Image by © iqoncept  #27673025">
            <a:extLst>
              <a:ext uri="{FF2B5EF4-FFF2-40B4-BE49-F238E27FC236}">
                <a16:creationId xmlns:a16="http://schemas.microsoft.com/office/drawing/2014/main" id="{CA99AEDF-83C8-40EC-94DA-8C957EDF3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7" r="-3" b="4867"/>
          <a:stretch/>
        </p:blipFill>
        <p:spPr bwMode="auto">
          <a:xfrm>
            <a:off x="663327" y="1071764"/>
            <a:ext cx="3217333" cy="24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y: Employment rose among those in free money experiment | RochesterFirst">
            <a:extLst>
              <a:ext uri="{FF2B5EF4-FFF2-40B4-BE49-F238E27FC236}">
                <a16:creationId xmlns:a16="http://schemas.microsoft.com/office/drawing/2014/main" id="{680811B7-8EE3-4B06-BC32-2F34DBAD0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3" r="17854"/>
          <a:stretch/>
        </p:blipFill>
        <p:spPr bwMode="auto">
          <a:xfrm rot="20074732">
            <a:off x="1560650" y="3572619"/>
            <a:ext cx="3217333" cy="27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7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D8E2-3316-4707-9F3F-3E1A2EE9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20"/>
            <a:ext cx="6125964" cy="9332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Lunches, Breaks, Smoking</a:t>
            </a:r>
          </a:p>
        </p:txBody>
      </p:sp>
      <p:pic>
        <p:nvPicPr>
          <p:cNvPr id="2052" name="Picture 4" descr="Designated Smoking Area Sign Dispose Cigarette Butt Properly, 10” x 14”  Industrial Grade Aluminum, Easy Mounting, Rust-Free/Fade Resistance,  Indoor/Outdoor, USA Made by MY SIGN CENTER: Amazon.com: Industrial &amp;amp;  Scientific">
            <a:extLst>
              <a:ext uri="{FF2B5EF4-FFF2-40B4-BE49-F238E27FC236}">
                <a16:creationId xmlns:a16="http://schemas.microsoft.com/office/drawing/2014/main" id="{7F231C50-DEA9-43B7-8B1D-8B76AB2648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840662" y="2849082"/>
            <a:ext cx="4351338" cy="4351338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Content Placeholder 2057">
            <a:extLst>
              <a:ext uri="{FF2B5EF4-FFF2-40B4-BE49-F238E27FC236}">
                <a16:creationId xmlns:a16="http://schemas.microsoft.com/office/drawing/2014/main" id="{F3235F65-4EAB-41FA-9982-9F35F43FA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682" y="1426128"/>
            <a:ext cx="5285389" cy="47901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30 Minute Unpaid Lunch Break-Full Time Employees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15 Minute Paid Break After Every Four Hours Worked.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Supervisor/Charge Nurse Will Assign Breaks &amp; Lunches.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Smoking-Only In The Approved Area and Only During Assigned Break Times.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NO SMOKING DURING RESIDENT MEAL-TIMES!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Smoking Area Must Be Kept Neat, Free From Litter and Butts.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2054" name="Picture 6" descr="Vending Machines in Dallas Fort Worth, DFW | TGL Vending">
            <a:extLst>
              <a:ext uri="{FF2B5EF4-FFF2-40B4-BE49-F238E27FC236}">
                <a16:creationId xmlns:a16="http://schemas.microsoft.com/office/drawing/2014/main" id="{1537611A-A204-49F3-9C6C-74C8AEB69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r="28462" b="3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nic Basket With Food Stock Photo - Download Image Now - iStock">
            <a:extLst>
              <a:ext uri="{FF2B5EF4-FFF2-40B4-BE49-F238E27FC236}">
                <a16:creationId xmlns:a16="http://schemas.microsoft.com/office/drawing/2014/main" id="{AECAEBBC-2832-43FD-AAE6-4299D7F3E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960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4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21FC-91DE-4E2D-A4EC-FF0AA4D3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47750"/>
            <a:ext cx="5191125" cy="108108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DRESS CODE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2BC01-FA3E-4876-8F5C-8FE8CD246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8462" y="3667125"/>
            <a:ext cx="5443538" cy="3427753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5AA0"/>
                </a:solidFill>
                <a:effectLst/>
                <a:latin typeface="Open Sans" panose="020B0606030504020204" pitchFamily="34" charset="0"/>
              </a:rPr>
              <a:t>Design: 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Scrubs are made to allow movement and flexibility, allowing staff a wide range of motion to perform job duties.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5AA0"/>
                </a:solidFill>
                <a:effectLst/>
                <a:latin typeface="Open Sans" panose="020B0606030504020204" pitchFamily="34" charset="0"/>
              </a:rPr>
              <a:t>Identification: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Different colors and uniforms identify charge nurses, nurse’s assistants, housekeepers, and dietary staff.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5AA0"/>
                </a:solidFill>
                <a:effectLst/>
                <a:latin typeface="Open Sans" panose="020B0606030504020204" pitchFamily="34" charset="0"/>
              </a:rPr>
              <a:t>Protection: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dressing in 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uniform keeps staff members safe by providing protection from bodily fluids, chemicals and other substances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EC54A-3A17-47E6-B8FE-5EA15EBE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13768"/>
            <a:ext cx="6477001" cy="3896210"/>
          </a:xfrm>
        </p:spPr>
        <p:txBody>
          <a:bodyPr>
            <a:noAutofit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Appropriate Department Uniform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Name Badge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Non-Skid Shoes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Hair Secured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Black Ink Pen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Gait Belt (C.N.A. &amp; N.A.)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Casual Day on Friday –$1 Donation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3200" dirty="0"/>
              <a:t>Casual Day on Payday = FREE</a:t>
            </a:r>
          </a:p>
        </p:txBody>
      </p:sp>
      <p:pic>
        <p:nvPicPr>
          <p:cNvPr id="1026" name="Picture 2" descr="Multiethnic nurse characters group Multiethnic nurse characters group. Medical team isolated vector illustartion nurse scrubs stock illustrations">
            <a:extLst>
              <a:ext uri="{FF2B5EF4-FFF2-40B4-BE49-F238E27FC236}">
                <a16:creationId xmlns:a16="http://schemas.microsoft.com/office/drawing/2014/main" id="{FDF6620B-4B8C-49DD-83CF-151E6422F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7826" b="3100"/>
          <a:stretch/>
        </p:blipFill>
        <p:spPr bwMode="auto">
          <a:xfrm>
            <a:off x="6748462" y="10320"/>
            <a:ext cx="54102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4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obs - Jemez Valley Public Schools">
            <a:extLst>
              <a:ext uri="{FF2B5EF4-FFF2-40B4-BE49-F238E27FC236}">
                <a16:creationId xmlns:a16="http://schemas.microsoft.com/office/drawing/2014/main" id="{B2A120F2-A85D-4BAF-A4F2-126C0C94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48" y="1714553"/>
            <a:ext cx="59626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BF2A050-BDA8-4D85-88EF-0E4C47321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20065" r="13711" b="8738"/>
          <a:stretch/>
        </p:blipFill>
        <p:spPr bwMode="auto">
          <a:xfrm>
            <a:off x="6313787" y="-38047"/>
            <a:ext cx="59554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EA060-5B7F-42B2-9384-7533C769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What is a JOB DESCRIPTION?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EEF06-CAC8-4CF8-983E-CE42FDBAB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075" y="1825625"/>
            <a:ext cx="5419725" cy="4566786"/>
          </a:xfrm>
        </p:spPr>
        <p:txBody>
          <a:bodyPr>
            <a:normAutofit fontScale="92500" lnSpcReduction="10000"/>
          </a:bodyPr>
          <a:lstStyle/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General overview</a:t>
            </a:r>
          </a:p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Job duties</a:t>
            </a:r>
          </a:p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Purpose of the job</a:t>
            </a:r>
          </a:p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Goals and objectives</a:t>
            </a:r>
          </a:p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Scope of the work</a:t>
            </a:r>
          </a:p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Working conditions</a:t>
            </a:r>
          </a:p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Qualifications or requirements</a:t>
            </a:r>
          </a:p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Immediate supervisor</a:t>
            </a:r>
          </a:p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Supervisory responsibilities</a:t>
            </a:r>
          </a:p>
          <a:p>
            <a:pPr algn="l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b="0" i="0" dirty="0">
                <a:effectLst/>
                <a:latin typeface="Arial" panose="020B0604020202020204" pitchFamily="34" charset="0"/>
              </a:rPr>
              <a:t>Special circumstances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6D464-60E5-44B8-B08B-3516FCD39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164795">
            <a:off x="8199193" y="1615957"/>
            <a:ext cx="3697370" cy="37822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latin typeface="Brush Script MT" panose="03060802040406070304" pitchFamily="66" charset="0"/>
              </a:rPr>
              <a:t>The employer communicates expectations of the job to the employee through a job description!!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9E995D-3FF7-4F0A-B82D-BC04A715B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20065" r="13712" b="8738"/>
          <a:stretch/>
        </p:blipFill>
        <p:spPr bwMode="auto">
          <a:xfrm>
            <a:off x="-166913" y="0"/>
            <a:ext cx="6480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6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2C337BE476724F9D44758A8DD57009" ma:contentTypeVersion="7" ma:contentTypeDescription="Create a new document." ma:contentTypeScope="" ma:versionID="925e5bde7013dabc818744907a50997d">
  <xsd:schema xmlns:xsd="http://www.w3.org/2001/XMLSchema" xmlns:xs="http://www.w3.org/2001/XMLSchema" xmlns:p="http://schemas.microsoft.com/office/2006/metadata/properties" xmlns:ns3="5dae6dec-660d-460d-9cee-b8084181acd4" xmlns:ns4="6e7603cb-28c9-4a76-be11-53e091572242" targetNamespace="http://schemas.microsoft.com/office/2006/metadata/properties" ma:root="true" ma:fieldsID="489a4eee6d7990859d42ee2c223e23c3" ns3:_="" ns4:_="">
    <xsd:import namespace="5dae6dec-660d-460d-9cee-b8084181acd4"/>
    <xsd:import namespace="6e7603cb-28c9-4a76-be11-53e0915722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e6dec-660d-460d-9cee-b8084181ac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603cb-28c9-4a76-be11-53e091572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DBA694-40B3-4663-B1E9-3B77140F5529}">
  <ds:schemaRefs>
    <ds:schemaRef ds:uri="http://schemas.microsoft.com/office/2006/documentManagement/types"/>
    <ds:schemaRef ds:uri="http://schemas.openxmlformats.org/package/2006/metadata/core-properties"/>
    <ds:schemaRef ds:uri="6e7603cb-28c9-4a76-be11-53e09157224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dae6dec-660d-460d-9cee-b8084181acd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84517D6-54EE-44EC-8405-06037AA170E1}">
  <ds:schemaRefs>
    <ds:schemaRef ds:uri="5dae6dec-660d-460d-9cee-b8084181acd4"/>
    <ds:schemaRef ds:uri="6e7603cb-28c9-4a76-be11-53e091572242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BC4A2A-D010-4517-A438-BBF7DCD02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10446</TotalTime>
  <Words>2061</Words>
  <Application>Microsoft Office PowerPoint</Application>
  <PresentationFormat>Widescreen</PresentationFormat>
  <Paragraphs>357</Paragraphs>
  <Slides>54</Slides>
  <Notes>40</Notes>
  <HiddenSlides>0</HiddenSlides>
  <MMClips>31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6" baseType="lpstr">
      <vt:lpstr>Abadi Extra Light</vt:lpstr>
      <vt:lpstr>Adobe Devanagari</vt:lpstr>
      <vt:lpstr>Aharoni</vt:lpstr>
      <vt:lpstr>Amasis MT Pro Black</vt:lpstr>
      <vt:lpstr>Arial</vt:lpstr>
      <vt:lpstr>Avenir Next LT Pro</vt:lpstr>
      <vt:lpstr>Bradley Hand ITC</vt:lpstr>
      <vt:lpstr>Britannic Bold</vt:lpstr>
      <vt:lpstr>Broadway</vt:lpstr>
      <vt:lpstr>Brush Script MT</vt:lpstr>
      <vt:lpstr>Calibri</vt:lpstr>
      <vt:lpstr>Calibri Light</vt:lpstr>
      <vt:lpstr>Century Gothic</vt:lpstr>
      <vt:lpstr>Cooper Black</vt:lpstr>
      <vt:lpstr>Courier New</vt:lpstr>
      <vt:lpstr>georgia</vt:lpstr>
      <vt:lpstr>Open Sans</vt:lpstr>
      <vt:lpstr>Roboto</vt:lpstr>
      <vt:lpstr>Source Sans Pro</vt:lpstr>
      <vt:lpstr>var(--font-primary)</vt:lpstr>
      <vt:lpstr>Wingdings</vt:lpstr>
      <vt:lpstr>Office Theme</vt:lpstr>
      <vt:lpstr> </vt:lpstr>
      <vt:lpstr>The Mission of  Fountainbleau Lodge</vt:lpstr>
      <vt:lpstr>First Things 1st!</vt:lpstr>
      <vt:lpstr>Timeclock</vt:lpstr>
      <vt:lpstr>Personal Use of Cell Phones In Patient Care Areas While On Duty Is Prohibited HIPAA Violation Video - YouTube</vt:lpstr>
      <vt:lpstr>Pay Periods &amp; Pay Dates</vt:lpstr>
      <vt:lpstr>Lunches, Breaks, Smoking</vt:lpstr>
      <vt:lpstr>DRESS CODE                             </vt:lpstr>
      <vt:lpstr>What is a JOB DESCRIPTION?</vt:lpstr>
      <vt:lpstr>Teamwork Skills Teamwork Tips for Nursing - YouTube</vt:lpstr>
      <vt:lpstr>General Safety Guidelines!</vt:lpstr>
      <vt:lpstr>          Most Common: Hepatitis B Hepatitis C HIV  UNIVERSAL  PRECAUTIONS    </vt:lpstr>
      <vt:lpstr> </vt:lpstr>
      <vt:lpstr> </vt:lpstr>
      <vt:lpstr>Proper Handwashing Steps-   40-60 SECONDS! Hand-washing Steps Using the WHO Technique - YouTube</vt:lpstr>
      <vt:lpstr>PowerPoint Presentation</vt:lpstr>
      <vt:lpstr>PowerPoint Presentation</vt:lpstr>
      <vt:lpstr> Properly DON P.P.E. Demonstration of Donning (Putting On) Personal Protective Equipment (PPE) - YouTube</vt:lpstr>
      <vt:lpstr>        DOFF PPE Demonstration of Doffing (Taking Off) Personal Protective Equipment (PPE) - YouTube</vt:lpstr>
      <vt:lpstr>REGULATED MEDICAL WASTE (BIOHAZARDOUS WASTE) </vt:lpstr>
      <vt:lpstr>How To Dispose of Sharps!</vt:lpstr>
      <vt:lpstr>How to use an Emergency EYE WASH STATION </vt:lpstr>
      <vt:lpstr>Lock-Out  Tag-Out Procedure</vt:lpstr>
      <vt:lpstr>PASS Fire Extinguisher Operation</vt:lpstr>
      <vt:lpstr>Safety Data Sheets </vt:lpstr>
      <vt:lpstr>Seasonal Influenza  Vaccination</vt:lpstr>
      <vt:lpstr>Are You Vaccinated?</vt:lpstr>
      <vt:lpstr>HIPAA What You  Need To Know!</vt:lpstr>
      <vt:lpstr>Social Media HIPAA Violations</vt:lpstr>
      <vt:lpstr>Resident Rights</vt:lpstr>
      <vt:lpstr>Abuse, Neglect, Exploitation &amp; Misappropriation</vt:lpstr>
      <vt:lpstr>Workplace Violence</vt:lpstr>
      <vt:lpstr>Diversity &amp; Inclusion</vt:lpstr>
      <vt:lpstr>Battery Operated Hoyer Lifts</vt:lpstr>
      <vt:lpstr>Gait Belt Transfer Introduction</vt:lpstr>
      <vt:lpstr>Fall Interventions </vt:lpstr>
      <vt:lpstr>Activities Of Daily Living or ADLs</vt:lpstr>
      <vt:lpstr>What Not To Do…. </vt:lpstr>
      <vt:lpstr>How To Talk To Someone With Dementia</vt:lpstr>
      <vt:lpstr> Dementia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Disaster/Emergency Preparedness Manual </vt:lpstr>
      <vt:lpstr>Chain of Command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Lora Jo Williams</dc:creator>
  <cp:lastModifiedBy>Linda Shuh</cp:lastModifiedBy>
  <cp:revision>35</cp:revision>
  <cp:lastPrinted>2021-11-03T06:07:11Z</cp:lastPrinted>
  <dcterms:created xsi:type="dcterms:W3CDTF">2021-07-02T15:11:23Z</dcterms:created>
  <dcterms:modified xsi:type="dcterms:W3CDTF">2022-07-27T18:03:42Z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0x010100F92C337BE476724F9D44758A8DD57009</vt:lpwstr>
  </property>
</Properties>
</file>